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Lst>
  <p:sldSz cy="5143500" cx="9144000"/>
  <p:notesSz cx="6858000" cy="9144000"/>
  <p:embeddedFontLst>
    <p:embeddedFont>
      <p:font typeface="Comfortaa"/>
      <p:regular r:id="rId25"/>
      <p:bold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E4F362B-C00A-485D-BD53-7EE8A44AD917}">
  <a:tblStyle styleId="{8E4F362B-C00A-485D-BD53-7EE8A44AD917}" styleName="Table_0">
    <a:wholeTbl>
      <a:tcTxStyle>
        <a:font>
          <a:latin typeface="Arial"/>
          <a:ea typeface="Arial"/>
          <a:cs typeface="Arial"/>
        </a:font>
        <a:srgbClr val="000000"/>
      </a:tcTxStyle>
      <a:tcStyle>
        <a:tcBdr>
          <a:left>
            <a:ln cap="flat" cmpd="sng">
              <a:solidFill>
                <a:srgbClr val="808080"/>
              </a:solidFill>
              <a:prstDash val="solid"/>
              <a:round/>
              <a:headEnd len="sm" w="sm" type="none"/>
              <a:tailEnd len="sm" w="sm" type="none"/>
            </a:ln>
          </a:left>
          <a:right>
            <a:ln cap="flat" cmpd="sng">
              <a:solidFill>
                <a:srgbClr val="808080"/>
              </a:solidFill>
              <a:prstDash val="solid"/>
              <a:round/>
              <a:headEnd len="sm" w="sm" type="none"/>
              <a:tailEnd len="sm" w="sm" type="none"/>
            </a:ln>
          </a:right>
          <a:top>
            <a:ln cap="flat" cmpd="sng">
              <a:solidFill>
                <a:srgbClr val="808080"/>
              </a:solidFill>
              <a:prstDash val="solid"/>
              <a:round/>
              <a:headEnd len="sm" w="sm" type="none"/>
              <a:tailEnd len="sm" w="sm" type="none"/>
            </a:ln>
          </a:top>
          <a:bottom>
            <a:ln cap="flat" cmpd="sng">
              <a:solidFill>
                <a:srgbClr val="808080"/>
              </a:solidFill>
              <a:prstDash val="solid"/>
              <a:round/>
              <a:headEnd len="sm" w="sm" type="none"/>
              <a:tailEnd len="sm" w="sm" type="none"/>
            </a:ln>
          </a:bottom>
          <a:insideH>
            <a:ln cap="flat" cmpd="sng">
              <a:solidFill>
                <a:srgbClr val="808080"/>
              </a:solidFill>
              <a:prstDash val="solid"/>
              <a:round/>
              <a:headEnd len="sm" w="sm" type="none"/>
              <a:tailEnd len="sm" w="sm" type="none"/>
            </a:ln>
          </a:insideH>
          <a:insideV>
            <a:ln cap="flat" cmpd="sng">
              <a:solidFill>
                <a:srgbClr val="80808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Comfortaa-bold.fntdata"/><Relationship Id="rId25" Type="http://schemas.openxmlformats.org/officeDocument/2006/relationships/font" Target="fonts/Comfortaa-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1adb0c5769c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1adb0c5769c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1adb0c5769c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1adb0c5769c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1bb0791fe0f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1bb0791fe0f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1adb0c5769c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1adb0c5769c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1bb0791fe0f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1bb0791fe0f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1adb0c5769c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1adb0c5769c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1adb0c5769c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1adb0c5769c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1bb0791fe0f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1bb0791fe0f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1adb0c5769c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1adb0c5769c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1adb0c5769c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1adb0c5769c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1adb0c5769c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1adb0c5769c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1bb0791fe0f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1bb0791fe0f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1adb0c5769c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1adb0c5769c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1adb0c5769c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1adb0c5769c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1adb0c5769c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1adb0c5769c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1adb0c5769c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1adb0c5769c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172bef4183b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172bef4183b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Font typeface="Comfortaa"/>
              <a:buNone/>
              <a:defRPr>
                <a:latin typeface="Comfortaa"/>
                <a:ea typeface="Comfortaa"/>
                <a:cs typeface="Comfortaa"/>
                <a:sym typeface="Comfortaa"/>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Font typeface="Comfortaa"/>
              <a:buChar char="●"/>
              <a:defRPr>
                <a:solidFill>
                  <a:schemeClr val="dk1"/>
                </a:solidFill>
                <a:latin typeface="Comfortaa"/>
                <a:ea typeface="Comfortaa"/>
                <a:cs typeface="Comfortaa"/>
                <a:sym typeface="Comfortaa"/>
              </a:defRPr>
            </a:lvl1pPr>
            <a:lvl2pPr indent="-317500" lvl="1" marL="914400">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indent="-317500" lvl="2" marL="1371600">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indent="-317500" lvl="3" marL="1828800">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indent="-317500" lvl="4" marL="2286000">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indent="-317500" lvl="5" marL="2743200">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indent="-317500" lvl="6" marL="3200400">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7pPr>
            <a:lvl8pPr indent="-317500" lvl="7" marL="3657600">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8pPr>
            <a:lvl9pPr indent="-317500" lvl="8" marL="4114800">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hyperlink" Target="https://youtu.be/3xEL0kRVq6I"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1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19.png"/><Relationship Id="rId4" Type="http://schemas.openxmlformats.org/officeDocument/2006/relationships/image" Target="../media/image2.png"/><Relationship Id="rId5"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17.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14.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9.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hyperlink" Target="https://www.bbc.com/worklife/article/20161216-why-japan-celebrates-christmas-with-kfc" TargetMode="External"/><Relationship Id="rId4" Type="http://schemas.openxmlformats.org/officeDocument/2006/relationships/image" Target="../media/image22.png"/><Relationship Id="rId5"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s://www.rtl.be/info/monde/europe/plus-de-pere-fouettard-dans-les-ecoles-d-utrecht-nous-voulons-celebrer-saint-nicolas-d-une-maniere-respectueuse-pour-tous--759075.aspx" TargetMode="Externa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CCCC"/>
        </a:solidFill>
      </p:bgPr>
    </p:bg>
    <p:spTree>
      <p:nvGrpSpPr>
        <p:cNvPr id="53" name="Shape 53"/>
        <p:cNvGrpSpPr/>
        <p:nvPr/>
      </p:nvGrpSpPr>
      <p:grpSpPr>
        <a:xfrm>
          <a:off x="0" y="0"/>
          <a:ext cx="0" cy="0"/>
          <a:chOff x="0" y="0"/>
          <a:chExt cx="0" cy="0"/>
        </a:xfrm>
      </p:grpSpPr>
      <p:sp>
        <p:nvSpPr>
          <p:cNvPr id="54" name="Google Shape;54;p1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What’s a decolonised Christmas?</a:t>
            </a:r>
            <a:endParaRPr/>
          </a:p>
        </p:txBody>
      </p:sp>
      <p:sp>
        <p:nvSpPr>
          <p:cNvPr id="55" name="Google Shape;55;p1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400050" lvl="0" marL="457200" rtl="0" algn="l">
              <a:spcBef>
                <a:spcPts val="0"/>
              </a:spcBef>
              <a:spcAft>
                <a:spcPts val="0"/>
              </a:spcAft>
              <a:buClr>
                <a:srgbClr val="980000"/>
              </a:buClr>
              <a:buSzPts val="2700"/>
              <a:buFont typeface="Comfortaa"/>
              <a:buChar char="●"/>
            </a:pPr>
            <a:r>
              <a:rPr lang="en-GB" sz="2700">
                <a:solidFill>
                  <a:srgbClr val="980000"/>
                </a:solidFill>
                <a:latin typeface="Comfortaa"/>
                <a:ea typeface="Comfortaa"/>
                <a:cs typeface="Comfortaa"/>
                <a:sym typeface="Comfortaa"/>
              </a:rPr>
              <a:t>An inclusive celebration?</a:t>
            </a:r>
            <a:endParaRPr sz="2700">
              <a:solidFill>
                <a:srgbClr val="980000"/>
              </a:solidFill>
              <a:latin typeface="Comfortaa"/>
              <a:ea typeface="Comfortaa"/>
              <a:cs typeface="Comfortaa"/>
              <a:sym typeface="Comfortaa"/>
            </a:endParaRPr>
          </a:p>
          <a:p>
            <a:pPr indent="-400050" lvl="0" marL="457200" rtl="0" algn="l">
              <a:spcBef>
                <a:spcPts val="0"/>
              </a:spcBef>
              <a:spcAft>
                <a:spcPts val="0"/>
              </a:spcAft>
              <a:buClr>
                <a:srgbClr val="980000"/>
              </a:buClr>
              <a:buSzPts val="2700"/>
              <a:buFont typeface="Comfortaa"/>
              <a:buChar char="●"/>
            </a:pPr>
            <a:r>
              <a:rPr lang="en-GB" sz="2700">
                <a:solidFill>
                  <a:srgbClr val="980000"/>
                </a:solidFill>
                <a:latin typeface="Comfortaa"/>
                <a:ea typeface="Comfortaa"/>
                <a:cs typeface="Comfortaa"/>
                <a:sym typeface="Comfortaa"/>
              </a:rPr>
              <a:t>An erudite celebration?</a:t>
            </a:r>
            <a:endParaRPr sz="2700">
              <a:solidFill>
                <a:srgbClr val="980000"/>
              </a:solidFill>
              <a:latin typeface="Comfortaa"/>
              <a:ea typeface="Comfortaa"/>
              <a:cs typeface="Comfortaa"/>
              <a:sym typeface="Comfortaa"/>
            </a:endParaRPr>
          </a:p>
          <a:p>
            <a:pPr indent="-400050" lvl="0" marL="457200" rtl="0" algn="l">
              <a:spcBef>
                <a:spcPts val="0"/>
              </a:spcBef>
              <a:spcAft>
                <a:spcPts val="0"/>
              </a:spcAft>
              <a:buClr>
                <a:srgbClr val="980000"/>
              </a:buClr>
              <a:buSzPts val="2700"/>
              <a:buFont typeface="Comfortaa"/>
              <a:buChar char="●"/>
            </a:pPr>
            <a:r>
              <a:rPr lang="en-GB" sz="2700">
                <a:solidFill>
                  <a:srgbClr val="980000"/>
                </a:solidFill>
                <a:latin typeface="Comfortaa"/>
                <a:ea typeface="Comfortaa"/>
                <a:cs typeface="Comfortaa"/>
                <a:sym typeface="Comfortaa"/>
              </a:rPr>
              <a:t>A</a:t>
            </a:r>
            <a:r>
              <a:rPr lang="en-GB" sz="2700">
                <a:solidFill>
                  <a:srgbClr val="980000"/>
                </a:solidFill>
                <a:latin typeface="Comfortaa"/>
                <a:ea typeface="Comfortaa"/>
                <a:cs typeface="Comfortaa"/>
                <a:sym typeface="Comfortaa"/>
              </a:rPr>
              <a:t>n international celebration?</a:t>
            </a:r>
            <a:endParaRPr sz="2700">
              <a:solidFill>
                <a:srgbClr val="980000"/>
              </a:solidFill>
              <a:latin typeface="Comfortaa"/>
              <a:ea typeface="Comfortaa"/>
              <a:cs typeface="Comfortaa"/>
              <a:sym typeface="Comfortaa"/>
            </a:endParaRPr>
          </a:p>
          <a:p>
            <a:pPr indent="-400050" lvl="0" marL="457200" rtl="0" algn="l">
              <a:spcBef>
                <a:spcPts val="0"/>
              </a:spcBef>
              <a:spcAft>
                <a:spcPts val="0"/>
              </a:spcAft>
              <a:buClr>
                <a:srgbClr val="980000"/>
              </a:buClr>
              <a:buSzPts val="2700"/>
              <a:buFont typeface="Comfortaa"/>
              <a:buChar char="●"/>
            </a:pPr>
            <a:r>
              <a:rPr lang="en-GB" sz="2700">
                <a:solidFill>
                  <a:srgbClr val="980000"/>
                </a:solidFill>
                <a:latin typeface="Comfortaa"/>
                <a:ea typeface="Comfortaa"/>
                <a:cs typeface="Comfortaa"/>
                <a:sym typeface="Comfortaa"/>
              </a:rPr>
              <a:t>A spiritual celebration?</a:t>
            </a:r>
            <a:endParaRPr sz="2700">
              <a:solidFill>
                <a:srgbClr val="980000"/>
              </a:solidFill>
              <a:latin typeface="Comfortaa"/>
              <a:ea typeface="Comfortaa"/>
              <a:cs typeface="Comfortaa"/>
              <a:sym typeface="Comfortaa"/>
            </a:endParaRPr>
          </a:p>
          <a:p>
            <a:pPr indent="-400050" lvl="0" marL="457200" rtl="0" algn="l">
              <a:spcBef>
                <a:spcPts val="0"/>
              </a:spcBef>
              <a:spcAft>
                <a:spcPts val="0"/>
              </a:spcAft>
              <a:buClr>
                <a:srgbClr val="980000"/>
              </a:buClr>
              <a:buSzPts val="2700"/>
              <a:buFont typeface="Comfortaa"/>
              <a:buChar char="●"/>
            </a:pPr>
            <a:r>
              <a:rPr lang="en-GB" sz="2700">
                <a:solidFill>
                  <a:srgbClr val="980000"/>
                </a:solidFill>
                <a:latin typeface="Comfortaa"/>
                <a:ea typeface="Comfortaa"/>
                <a:cs typeface="Comfortaa"/>
                <a:sym typeface="Comfortaa"/>
              </a:rPr>
              <a:t>A commercial celebration?</a:t>
            </a:r>
            <a:endParaRPr sz="2700">
              <a:solidFill>
                <a:srgbClr val="980000"/>
              </a:solidFill>
              <a:latin typeface="Comfortaa"/>
              <a:ea typeface="Comfortaa"/>
              <a:cs typeface="Comfortaa"/>
              <a:sym typeface="Comfortaa"/>
            </a:endParaRPr>
          </a:p>
          <a:p>
            <a:pPr indent="-400050" lvl="0" marL="457200" rtl="0" algn="l">
              <a:spcBef>
                <a:spcPts val="0"/>
              </a:spcBef>
              <a:spcAft>
                <a:spcPts val="0"/>
              </a:spcAft>
              <a:buClr>
                <a:srgbClr val="980000"/>
              </a:buClr>
              <a:buSzPts val="2700"/>
              <a:buFont typeface="Comfortaa"/>
              <a:buChar char="●"/>
            </a:pPr>
            <a:r>
              <a:rPr lang="en-GB" sz="2700">
                <a:solidFill>
                  <a:srgbClr val="980000"/>
                </a:solidFill>
                <a:latin typeface="Comfortaa"/>
                <a:ea typeface="Comfortaa"/>
                <a:cs typeface="Comfortaa"/>
                <a:sym typeface="Comfortaa"/>
              </a:rPr>
              <a:t>A familial celebration?</a:t>
            </a:r>
            <a:endParaRPr sz="2700">
              <a:solidFill>
                <a:srgbClr val="980000"/>
              </a:solidFill>
              <a:latin typeface="Comfortaa"/>
              <a:ea typeface="Comfortaa"/>
              <a:cs typeface="Comfortaa"/>
              <a:sym typeface="Comfortaa"/>
            </a:endParaRPr>
          </a:p>
          <a:p>
            <a:pPr indent="-400050" lvl="0" marL="457200" rtl="0" algn="l">
              <a:spcBef>
                <a:spcPts val="0"/>
              </a:spcBef>
              <a:spcAft>
                <a:spcPts val="0"/>
              </a:spcAft>
              <a:buClr>
                <a:srgbClr val="980000"/>
              </a:buClr>
              <a:buSzPts val="2700"/>
              <a:buFont typeface="Comfortaa"/>
              <a:buChar char="●"/>
            </a:pPr>
            <a:r>
              <a:rPr lang="en-GB" sz="2700">
                <a:solidFill>
                  <a:srgbClr val="980000"/>
                </a:solidFill>
                <a:latin typeface="Comfortaa"/>
                <a:ea typeface="Comfortaa"/>
                <a:cs typeface="Comfortaa"/>
                <a:sym typeface="Comfortaa"/>
              </a:rPr>
              <a:t>A universal celebration?</a:t>
            </a:r>
            <a:endParaRPr sz="2700">
              <a:solidFill>
                <a:srgbClr val="980000"/>
              </a:solidFill>
              <a:latin typeface="Comfortaa"/>
              <a:ea typeface="Comfortaa"/>
              <a:cs typeface="Comfortaa"/>
              <a:sym typeface="Comforta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CCCC"/>
        </a:solidFill>
      </p:bgPr>
    </p:bg>
    <p:spTree>
      <p:nvGrpSpPr>
        <p:cNvPr id="125" name="Shape 125"/>
        <p:cNvGrpSpPr/>
        <p:nvPr/>
      </p:nvGrpSpPr>
      <p:grpSpPr>
        <a:xfrm>
          <a:off x="0" y="0"/>
          <a:ext cx="0" cy="0"/>
          <a:chOff x="0" y="0"/>
          <a:chExt cx="0" cy="0"/>
        </a:xfrm>
      </p:grpSpPr>
      <p:graphicFrame>
        <p:nvGraphicFramePr>
          <p:cNvPr id="126" name="Google Shape;126;p22"/>
          <p:cNvGraphicFramePr/>
          <p:nvPr/>
        </p:nvGraphicFramePr>
        <p:xfrm>
          <a:off x="83225" y="482975"/>
          <a:ext cx="3000000" cy="3000000"/>
        </p:xfrm>
        <a:graphic>
          <a:graphicData uri="http://schemas.openxmlformats.org/drawingml/2006/table">
            <a:tbl>
              <a:tblPr>
                <a:noFill/>
                <a:tableStyleId>{8E4F362B-C00A-485D-BD53-7EE8A44AD917}</a:tableStyleId>
              </a:tblPr>
              <a:tblGrid>
                <a:gridCol w="2823025"/>
                <a:gridCol w="2660775"/>
              </a:tblGrid>
              <a:tr h="4660525">
                <a:tc>
                  <a:txBody>
                    <a:bodyPr/>
                    <a:lstStyle/>
                    <a:p>
                      <a:pPr indent="0" lvl="0" marL="0" rtl="0" algn="l">
                        <a:lnSpc>
                          <a:spcPct val="100000"/>
                        </a:lnSpc>
                        <a:spcBef>
                          <a:spcPts val="0"/>
                        </a:spcBef>
                        <a:spcAft>
                          <a:spcPts val="0"/>
                        </a:spcAft>
                        <a:buNone/>
                      </a:pPr>
                      <a:r>
                        <a:rPr i="1" lang="en-GB" sz="1200" u="sng"/>
                        <a:t>Refrain:</a:t>
                      </a:r>
                      <a:endParaRPr i="1" sz="1200" u="sng"/>
                    </a:p>
                    <a:p>
                      <a:pPr indent="0" lvl="0" marL="0" rtl="0" algn="l">
                        <a:lnSpc>
                          <a:spcPct val="100000"/>
                        </a:lnSpc>
                        <a:spcBef>
                          <a:spcPts val="0"/>
                        </a:spcBef>
                        <a:spcAft>
                          <a:spcPts val="0"/>
                        </a:spcAft>
                        <a:buNone/>
                      </a:pPr>
                      <a:r>
                        <a:rPr i="1" lang="en-GB" sz="1200"/>
                        <a:t>Ils étaient trois petits enfants</a:t>
                      </a:r>
                      <a:endParaRPr i="1" sz="1200"/>
                    </a:p>
                    <a:p>
                      <a:pPr indent="0" lvl="0" marL="0" rtl="0" algn="l">
                        <a:lnSpc>
                          <a:spcPct val="100000"/>
                        </a:lnSpc>
                        <a:spcBef>
                          <a:spcPts val="0"/>
                        </a:spcBef>
                        <a:spcAft>
                          <a:spcPts val="0"/>
                        </a:spcAft>
                        <a:buNone/>
                      </a:pPr>
                      <a:r>
                        <a:rPr i="1" lang="en-GB" sz="1200"/>
                        <a:t>Qui s'en allaient glaner aux champs.</a:t>
                      </a:r>
                      <a:endParaRPr i="1" sz="1200"/>
                    </a:p>
                    <a:p>
                      <a:pPr indent="0" lvl="0" marL="0" rtl="0" algn="l">
                        <a:lnSpc>
                          <a:spcPct val="100000"/>
                        </a:lnSpc>
                        <a:spcBef>
                          <a:spcPts val="0"/>
                        </a:spcBef>
                        <a:spcAft>
                          <a:spcPts val="0"/>
                        </a:spcAft>
                        <a:buNone/>
                      </a:pPr>
                      <a:r>
                        <a:rPr lang="en-GB" sz="1200"/>
                        <a:t>Tant sont allés tant sont venus,</a:t>
                      </a:r>
                      <a:endParaRPr sz="1200"/>
                    </a:p>
                    <a:p>
                      <a:pPr indent="0" lvl="0" marL="0" rtl="0" algn="l">
                        <a:lnSpc>
                          <a:spcPct val="100000"/>
                        </a:lnSpc>
                        <a:spcBef>
                          <a:spcPts val="0"/>
                        </a:spcBef>
                        <a:spcAft>
                          <a:spcPts val="0"/>
                        </a:spcAft>
                        <a:buNone/>
                      </a:pPr>
                      <a:r>
                        <a:rPr lang="en-GB" sz="1200"/>
                        <a:t>Que sur le 1)_ _ _ _  se sont perdus.</a:t>
                      </a:r>
                      <a:endParaRPr sz="1200"/>
                    </a:p>
                    <a:p>
                      <a:pPr indent="0" lvl="0" marL="0" rtl="0" algn="l">
                        <a:lnSpc>
                          <a:spcPct val="100000"/>
                        </a:lnSpc>
                        <a:spcBef>
                          <a:spcPts val="0"/>
                        </a:spcBef>
                        <a:spcAft>
                          <a:spcPts val="0"/>
                        </a:spcAft>
                        <a:buNone/>
                      </a:pPr>
                      <a:r>
                        <a:rPr lang="en-GB" sz="1200"/>
                        <a:t>S'en sont allés chez le _ _ _ _ _ _ _:</a:t>
                      </a:r>
                      <a:endParaRPr sz="1200"/>
                    </a:p>
                    <a:p>
                      <a:pPr indent="0" lvl="0" marL="0" rtl="0" algn="l">
                        <a:lnSpc>
                          <a:spcPct val="100000"/>
                        </a:lnSpc>
                        <a:spcBef>
                          <a:spcPts val="0"/>
                        </a:spcBef>
                        <a:spcAft>
                          <a:spcPts val="0"/>
                        </a:spcAft>
                        <a:buNone/>
                      </a:pPr>
                      <a:r>
                        <a:rPr lang="en-GB" sz="1200"/>
                        <a:t>Boucher voudrais-tu nous loger?</a:t>
                      </a:r>
                      <a:endParaRPr sz="1200"/>
                    </a:p>
                    <a:p>
                      <a:pPr indent="0" lvl="0" marL="0" rtl="0" algn="l">
                        <a:lnSpc>
                          <a:spcPct val="100000"/>
                        </a:lnSpc>
                        <a:spcBef>
                          <a:spcPts val="0"/>
                        </a:spcBef>
                        <a:spcAft>
                          <a:spcPts val="0"/>
                        </a:spcAft>
                        <a:buNone/>
                      </a:pPr>
                      <a:r>
                        <a:rPr i="1" lang="en-GB" sz="1200" u="sng"/>
                        <a:t>Refrain:</a:t>
                      </a:r>
                      <a:endParaRPr i="1" sz="1200" u="sng"/>
                    </a:p>
                    <a:p>
                      <a:pPr indent="0" lvl="0" marL="0" rtl="0" algn="l">
                        <a:lnSpc>
                          <a:spcPct val="100000"/>
                        </a:lnSpc>
                        <a:spcBef>
                          <a:spcPts val="0"/>
                        </a:spcBef>
                        <a:spcAft>
                          <a:spcPts val="0"/>
                        </a:spcAft>
                        <a:buNone/>
                      </a:pPr>
                      <a:r>
                        <a:rPr lang="en-GB" sz="1200"/>
                        <a:t>2. Entrez, entrez 3) _ _ _ _ _ _  enfants</a:t>
                      </a:r>
                      <a:endParaRPr sz="1200"/>
                    </a:p>
                    <a:p>
                      <a:pPr indent="0" lvl="0" marL="0" rtl="0" algn="l">
                        <a:lnSpc>
                          <a:spcPct val="100000"/>
                        </a:lnSpc>
                        <a:spcBef>
                          <a:spcPts val="0"/>
                        </a:spcBef>
                        <a:spcAft>
                          <a:spcPts val="0"/>
                        </a:spcAft>
                        <a:buNone/>
                      </a:pPr>
                      <a:r>
                        <a:rPr lang="en-GB" sz="1200"/>
                        <a:t>Il y a d'la place assurément.</a:t>
                      </a:r>
                      <a:endParaRPr sz="1200"/>
                    </a:p>
                    <a:p>
                      <a:pPr indent="0" lvl="0" marL="0" rtl="0" algn="l">
                        <a:lnSpc>
                          <a:spcPct val="100000"/>
                        </a:lnSpc>
                        <a:spcBef>
                          <a:spcPts val="0"/>
                        </a:spcBef>
                        <a:spcAft>
                          <a:spcPts val="0"/>
                        </a:spcAft>
                        <a:buNone/>
                      </a:pPr>
                      <a:r>
                        <a:rPr lang="en-GB" sz="1200"/>
                        <a:t>Ils n'étaient pas sitôt entrés,</a:t>
                      </a:r>
                      <a:endParaRPr sz="1200"/>
                    </a:p>
                    <a:p>
                      <a:pPr indent="0" lvl="0" marL="0" rtl="0" algn="l">
                        <a:lnSpc>
                          <a:spcPct val="100000"/>
                        </a:lnSpc>
                        <a:spcBef>
                          <a:spcPts val="0"/>
                        </a:spcBef>
                        <a:spcAft>
                          <a:spcPts val="0"/>
                        </a:spcAft>
                        <a:buNone/>
                      </a:pPr>
                      <a:r>
                        <a:rPr lang="en-GB" sz="1200"/>
                        <a:t>Que le boucher les a tués.</a:t>
                      </a:r>
                      <a:endParaRPr sz="1200"/>
                    </a:p>
                    <a:p>
                      <a:pPr indent="0" lvl="0" marL="0" rtl="0" algn="l">
                        <a:lnSpc>
                          <a:spcPct val="100000"/>
                        </a:lnSpc>
                        <a:spcBef>
                          <a:spcPts val="0"/>
                        </a:spcBef>
                        <a:spcAft>
                          <a:spcPts val="0"/>
                        </a:spcAft>
                        <a:buNone/>
                      </a:pPr>
                      <a:r>
                        <a:rPr i="1" lang="en-GB" sz="1200" u="sng"/>
                        <a:t>Refrain</a:t>
                      </a:r>
                      <a:r>
                        <a:rPr i="1" lang="en-GB" sz="1200"/>
                        <a:t>:</a:t>
                      </a:r>
                      <a:endParaRPr i="1" sz="1200"/>
                    </a:p>
                    <a:p>
                      <a:pPr indent="0" lvl="0" marL="0" rtl="0" algn="l">
                        <a:lnSpc>
                          <a:spcPct val="100000"/>
                        </a:lnSpc>
                        <a:spcBef>
                          <a:spcPts val="0"/>
                        </a:spcBef>
                        <a:spcAft>
                          <a:spcPts val="0"/>
                        </a:spcAft>
                        <a:buNone/>
                      </a:pPr>
                      <a:r>
                        <a:rPr lang="en-GB" sz="1200"/>
                        <a:t>3. Saint Nicolas au bout d'sept ans</a:t>
                      </a:r>
                      <a:endParaRPr sz="1200"/>
                    </a:p>
                    <a:p>
                      <a:pPr indent="0" lvl="0" marL="0" rtl="0" algn="l">
                        <a:lnSpc>
                          <a:spcPct val="100000"/>
                        </a:lnSpc>
                        <a:spcBef>
                          <a:spcPts val="0"/>
                        </a:spcBef>
                        <a:spcAft>
                          <a:spcPts val="0"/>
                        </a:spcAft>
                        <a:buNone/>
                      </a:pPr>
                      <a:r>
                        <a:rPr lang="en-GB" sz="1200"/>
                        <a:t>Vint à 4) _ _ _ _ _ _  dedans ce champ,</a:t>
                      </a:r>
                      <a:endParaRPr sz="1200"/>
                    </a:p>
                    <a:p>
                      <a:pPr indent="0" lvl="0" marL="0" rtl="0" algn="l">
                        <a:lnSpc>
                          <a:spcPct val="100000"/>
                        </a:lnSpc>
                        <a:spcBef>
                          <a:spcPts val="0"/>
                        </a:spcBef>
                        <a:spcAft>
                          <a:spcPts val="0"/>
                        </a:spcAft>
                        <a:buNone/>
                      </a:pPr>
                      <a:r>
                        <a:rPr lang="en-GB" sz="1200"/>
                        <a:t>Alla frapper chez le boucher:</a:t>
                      </a:r>
                      <a:endParaRPr sz="1200"/>
                    </a:p>
                    <a:p>
                      <a:pPr indent="0" lvl="0" marL="0" rtl="0" algn="l">
                        <a:lnSpc>
                          <a:spcPct val="100000"/>
                        </a:lnSpc>
                        <a:spcBef>
                          <a:spcPts val="0"/>
                        </a:spcBef>
                        <a:spcAft>
                          <a:spcPts val="0"/>
                        </a:spcAft>
                        <a:buNone/>
                      </a:pPr>
                      <a:r>
                        <a:rPr lang="en-GB" sz="1200"/>
                        <a:t>Boucher 5) _ _ _ _ _ _ _ _ -tu me loger?</a:t>
                      </a:r>
                      <a:endParaRPr sz="1200"/>
                    </a:p>
                    <a:p>
                      <a:pPr indent="0" lvl="0" marL="0" rtl="0" algn="l">
                        <a:lnSpc>
                          <a:spcPct val="100000"/>
                        </a:lnSpc>
                        <a:spcBef>
                          <a:spcPts val="0"/>
                        </a:spcBef>
                        <a:spcAft>
                          <a:spcPts val="0"/>
                        </a:spcAft>
                        <a:buNone/>
                      </a:pPr>
                      <a:r>
                        <a:rPr i="1" lang="en-GB" sz="1200" u="sng"/>
                        <a:t>Refrain:</a:t>
                      </a:r>
                      <a:endParaRPr i="1" sz="1200" u="sng"/>
                    </a:p>
                    <a:p>
                      <a:pPr indent="0" lvl="0" marL="0" rtl="0" algn="l">
                        <a:lnSpc>
                          <a:spcPct val="100000"/>
                        </a:lnSpc>
                        <a:spcBef>
                          <a:spcPts val="0"/>
                        </a:spcBef>
                        <a:spcAft>
                          <a:spcPts val="0"/>
                        </a:spcAft>
                        <a:buNone/>
                      </a:pPr>
                      <a:r>
                        <a:rPr lang="en-GB" sz="1200"/>
                        <a:t>4. Entrez, entrez, Saint Nicolas,</a:t>
                      </a:r>
                      <a:endParaRPr sz="1200"/>
                    </a:p>
                    <a:p>
                      <a:pPr indent="0" lvl="0" marL="0" rtl="0" algn="l">
                        <a:lnSpc>
                          <a:spcPct val="100000"/>
                        </a:lnSpc>
                        <a:spcBef>
                          <a:spcPts val="0"/>
                        </a:spcBef>
                        <a:spcAft>
                          <a:spcPts val="0"/>
                        </a:spcAft>
                        <a:buNone/>
                      </a:pPr>
                      <a:r>
                        <a:rPr lang="en-GB" sz="1200"/>
                        <a:t>Il y a d'la place, il n'en manqu' pas.</a:t>
                      </a:r>
                      <a:endParaRPr sz="1200"/>
                    </a:p>
                    <a:p>
                      <a:pPr indent="0" lvl="0" marL="0" rtl="0" algn="l">
                        <a:lnSpc>
                          <a:spcPct val="100000"/>
                        </a:lnSpc>
                        <a:spcBef>
                          <a:spcPts val="0"/>
                        </a:spcBef>
                        <a:spcAft>
                          <a:spcPts val="0"/>
                        </a:spcAft>
                        <a:buNone/>
                      </a:pPr>
                      <a:r>
                        <a:rPr lang="en-GB" sz="1200"/>
                        <a:t>Il n'était pas sitôt entré</a:t>
                      </a:r>
                      <a:endParaRPr sz="1200"/>
                    </a:p>
                    <a:p>
                      <a:pPr indent="0" lvl="0" marL="0" rtl="0" algn="l">
                        <a:lnSpc>
                          <a:spcPct val="100000"/>
                        </a:lnSpc>
                        <a:spcBef>
                          <a:spcPts val="0"/>
                        </a:spcBef>
                        <a:spcAft>
                          <a:spcPts val="0"/>
                        </a:spcAft>
                        <a:buNone/>
                      </a:pPr>
                      <a:r>
                        <a:rPr lang="en-GB" sz="1200"/>
                        <a:t>Qu'il a demandé à souper.</a:t>
                      </a:r>
                      <a:endParaRPr i="1" sz="1200"/>
                    </a:p>
                  </a:txBody>
                  <a:tcPr marT="63500" marB="63500" marR="63500" marL="63500"/>
                </a:tc>
                <a:tc>
                  <a:txBody>
                    <a:bodyPr/>
                    <a:lstStyle/>
                    <a:p>
                      <a:pPr indent="0" lvl="0" marL="0" rtl="0" algn="l">
                        <a:lnSpc>
                          <a:spcPct val="115000"/>
                        </a:lnSpc>
                        <a:spcBef>
                          <a:spcPts val="1200"/>
                        </a:spcBef>
                        <a:spcAft>
                          <a:spcPts val="1200"/>
                        </a:spcAft>
                        <a:buNone/>
                      </a:pPr>
                      <a:r>
                        <a:t/>
                      </a:r>
                      <a:endParaRPr i="1" sz="1200"/>
                    </a:p>
                  </a:txBody>
                  <a:tcPr marT="63500" marB="63500" marR="63500" marL="63500"/>
                </a:tc>
              </a:tr>
            </a:tbl>
          </a:graphicData>
        </a:graphic>
      </p:graphicFrame>
      <p:sp>
        <p:nvSpPr>
          <p:cNvPr id="127" name="Google Shape;127;p22"/>
          <p:cNvSpPr txBox="1"/>
          <p:nvPr/>
        </p:nvSpPr>
        <p:spPr>
          <a:xfrm>
            <a:off x="1096700" y="-56550"/>
            <a:ext cx="8782500" cy="712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GB" sz="1200" u="sng"/>
              <a:t>Listen to the song about Saint Nicholas and Le Père Fouettard: La légende de Saint </a:t>
            </a:r>
            <a:r>
              <a:rPr b="1" lang="en-GB" sz="1200" u="sng"/>
              <a:t>Nicolas.</a:t>
            </a:r>
            <a:r>
              <a:rPr b="1" lang="en-GB" sz="1200" u="sng"/>
              <a:t> </a:t>
            </a:r>
            <a:r>
              <a:rPr b="1" lang="en-GB" sz="1200"/>
              <a:t>Fill in the gaps</a:t>
            </a:r>
            <a:endParaRPr b="1" sz="1200"/>
          </a:p>
          <a:p>
            <a:pPr indent="0" lvl="0" marL="0" rtl="0" algn="l">
              <a:lnSpc>
                <a:spcPct val="115000"/>
              </a:lnSpc>
              <a:spcBef>
                <a:spcPts val="0"/>
              </a:spcBef>
              <a:spcAft>
                <a:spcPts val="0"/>
              </a:spcAft>
              <a:buNone/>
            </a:pPr>
            <a:r>
              <a:rPr b="1" lang="en-GB" sz="1200" u="sng">
                <a:solidFill>
                  <a:srgbClr val="1155CC"/>
                </a:solidFill>
                <a:hlinkClick r:id="rId3">
                  <a:extLst>
                    <a:ext uri="{A12FA001-AC4F-418D-AE19-62706E023703}">
                      <ahyp:hlinkClr val="tx"/>
                    </a:ext>
                  </a:extLst>
                </a:hlinkClick>
              </a:rPr>
              <a:t>https://youtu.be/3xEL0kRVq6I</a:t>
            </a:r>
            <a:endParaRPr b="1" sz="1200" u="sng"/>
          </a:p>
        </p:txBody>
      </p:sp>
      <p:sp>
        <p:nvSpPr>
          <p:cNvPr id="128" name="Google Shape;128;p22"/>
          <p:cNvSpPr txBox="1"/>
          <p:nvPr/>
        </p:nvSpPr>
        <p:spPr>
          <a:xfrm>
            <a:off x="4857750" y="656250"/>
            <a:ext cx="3469800" cy="40635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Clr>
                <a:schemeClr val="dk1"/>
              </a:buClr>
              <a:buSzPts val="1100"/>
              <a:buFont typeface="Arial"/>
              <a:buNone/>
            </a:pPr>
            <a:r>
              <a:rPr lang="en-GB" sz="1200">
                <a:solidFill>
                  <a:schemeClr val="dk1"/>
                </a:solidFill>
              </a:rPr>
              <a:t>5. On lui apporte du 6) _ _ _ _ _ _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GB" sz="1200">
                <a:solidFill>
                  <a:schemeClr val="dk1"/>
                </a:solidFill>
              </a:rPr>
              <a:t>Il n'en veut pas, il n'est pas bon.</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GB" sz="1200">
                <a:solidFill>
                  <a:schemeClr val="dk1"/>
                </a:solidFill>
              </a:rPr>
              <a:t>On lui apporte du rôti.</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GB" sz="1200">
                <a:solidFill>
                  <a:schemeClr val="dk1"/>
                </a:solidFill>
              </a:rPr>
              <a:t>Il n'en veut pas il n'est pas cuit.</a:t>
            </a:r>
            <a:endParaRPr sz="1200">
              <a:solidFill>
                <a:schemeClr val="dk1"/>
              </a:solidFill>
            </a:endParaRPr>
          </a:p>
          <a:p>
            <a:pPr indent="0" lvl="0" marL="0" rtl="0" algn="l">
              <a:lnSpc>
                <a:spcPct val="100000"/>
              </a:lnSpc>
              <a:spcBef>
                <a:spcPts val="0"/>
              </a:spcBef>
              <a:spcAft>
                <a:spcPts val="0"/>
              </a:spcAft>
              <a:buNone/>
            </a:pPr>
            <a:r>
              <a:rPr i="1" lang="en-GB" sz="1200" u="sng">
                <a:solidFill>
                  <a:schemeClr val="dk1"/>
                </a:solidFill>
              </a:rPr>
              <a:t>Refrain:</a:t>
            </a:r>
            <a:endParaRPr i="1" sz="1200" u="sng">
              <a:solidFill>
                <a:schemeClr val="dk1"/>
              </a:solidFill>
            </a:endParaRPr>
          </a:p>
          <a:p>
            <a:pPr indent="0" lvl="0" marL="0" rtl="0" algn="l">
              <a:lnSpc>
                <a:spcPct val="100000"/>
              </a:lnSpc>
              <a:spcBef>
                <a:spcPts val="0"/>
              </a:spcBef>
              <a:spcAft>
                <a:spcPts val="0"/>
              </a:spcAft>
              <a:buNone/>
            </a:pPr>
            <a:r>
              <a:rPr lang="en-GB" sz="1200">
                <a:solidFill>
                  <a:schemeClr val="dk1"/>
                </a:solidFill>
              </a:rPr>
              <a:t>6. Du p'tit salé je veux avoir,</a:t>
            </a:r>
            <a:endParaRPr sz="1200">
              <a:solidFill>
                <a:schemeClr val="dk1"/>
              </a:solidFill>
            </a:endParaRPr>
          </a:p>
          <a:p>
            <a:pPr indent="0" lvl="0" marL="0" rtl="0" algn="l">
              <a:lnSpc>
                <a:spcPct val="100000"/>
              </a:lnSpc>
              <a:spcBef>
                <a:spcPts val="0"/>
              </a:spcBef>
              <a:spcAft>
                <a:spcPts val="0"/>
              </a:spcAft>
              <a:buNone/>
            </a:pPr>
            <a:r>
              <a:rPr lang="en-GB" sz="1200">
                <a:solidFill>
                  <a:schemeClr val="dk1"/>
                </a:solidFill>
              </a:rPr>
              <a:t>Qu'il y a sept ans qu'est au saloir.</a:t>
            </a:r>
            <a:endParaRPr sz="1200">
              <a:solidFill>
                <a:schemeClr val="dk1"/>
              </a:solidFill>
            </a:endParaRPr>
          </a:p>
          <a:p>
            <a:pPr indent="0" lvl="0" marL="0" rtl="0" algn="l">
              <a:lnSpc>
                <a:spcPct val="100000"/>
              </a:lnSpc>
              <a:spcBef>
                <a:spcPts val="0"/>
              </a:spcBef>
              <a:spcAft>
                <a:spcPts val="0"/>
              </a:spcAft>
              <a:buNone/>
            </a:pPr>
            <a:r>
              <a:rPr lang="en-GB" sz="1200">
                <a:solidFill>
                  <a:schemeClr val="dk1"/>
                </a:solidFill>
              </a:rPr>
              <a:t>Quand le boucher entendit ça,</a:t>
            </a:r>
            <a:endParaRPr sz="1200">
              <a:solidFill>
                <a:schemeClr val="dk1"/>
              </a:solidFill>
            </a:endParaRPr>
          </a:p>
          <a:p>
            <a:pPr indent="0" lvl="0" marL="0" rtl="0" algn="l">
              <a:lnSpc>
                <a:spcPct val="100000"/>
              </a:lnSpc>
              <a:spcBef>
                <a:spcPts val="0"/>
              </a:spcBef>
              <a:spcAft>
                <a:spcPts val="0"/>
              </a:spcAft>
              <a:buNone/>
            </a:pPr>
            <a:r>
              <a:rPr lang="en-GB" sz="1200">
                <a:solidFill>
                  <a:schemeClr val="dk1"/>
                </a:solidFill>
              </a:rPr>
              <a:t>Bien vivement il se sauva.</a:t>
            </a:r>
            <a:endParaRPr sz="1200">
              <a:solidFill>
                <a:schemeClr val="dk1"/>
              </a:solidFill>
            </a:endParaRPr>
          </a:p>
          <a:p>
            <a:pPr indent="0" lvl="0" marL="0" rtl="0" algn="l">
              <a:lnSpc>
                <a:spcPct val="100000"/>
              </a:lnSpc>
              <a:spcBef>
                <a:spcPts val="0"/>
              </a:spcBef>
              <a:spcAft>
                <a:spcPts val="0"/>
              </a:spcAft>
              <a:buNone/>
            </a:pPr>
            <a:r>
              <a:rPr i="1" lang="en-GB" sz="1200" u="sng">
                <a:solidFill>
                  <a:schemeClr val="dk1"/>
                </a:solidFill>
              </a:rPr>
              <a:t>Refrain:</a:t>
            </a:r>
            <a:endParaRPr i="1" sz="1200" u="sng">
              <a:solidFill>
                <a:schemeClr val="dk1"/>
              </a:solidFill>
            </a:endParaRPr>
          </a:p>
          <a:p>
            <a:pPr indent="0" lvl="0" marL="0" rtl="0" algn="l">
              <a:lnSpc>
                <a:spcPct val="100000"/>
              </a:lnSpc>
              <a:spcBef>
                <a:spcPts val="0"/>
              </a:spcBef>
              <a:spcAft>
                <a:spcPts val="0"/>
              </a:spcAft>
              <a:buNone/>
            </a:pPr>
            <a:r>
              <a:rPr lang="en-GB" sz="1200">
                <a:solidFill>
                  <a:schemeClr val="dk1"/>
                </a:solidFill>
              </a:rPr>
              <a:t>7. Petits enfants qui dormez là,</a:t>
            </a:r>
            <a:endParaRPr sz="1200">
              <a:solidFill>
                <a:schemeClr val="dk1"/>
              </a:solidFill>
            </a:endParaRPr>
          </a:p>
          <a:p>
            <a:pPr indent="0" lvl="0" marL="0" rtl="0" algn="l">
              <a:lnSpc>
                <a:spcPct val="100000"/>
              </a:lnSpc>
              <a:spcBef>
                <a:spcPts val="0"/>
              </a:spcBef>
              <a:spcAft>
                <a:spcPts val="0"/>
              </a:spcAft>
              <a:buNone/>
            </a:pPr>
            <a:r>
              <a:rPr lang="en-GB" sz="1200">
                <a:solidFill>
                  <a:schemeClr val="dk1"/>
                </a:solidFill>
              </a:rPr>
              <a:t>Je suis le grand 7) _ _ _ _ _  Nicolas.</a:t>
            </a:r>
            <a:endParaRPr sz="1200">
              <a:solidFill>
                <a:schemeClr val="dk1"/>
              </a:solidFill>
            </a:endParaRPr>
          </a:p>
          <a:p>
            <a:pPr indent="0" lvl="0" marL="0" rtl="0" algn="l">
              <a:lnSpc>
                <a:spcPct val="100000"/>
              </a:lnSpc>
              <a:spcBef>
                <a:spcPts val="0"/>
              </a:spcBef>
              <a:spcAft>
                <a:spcPts val="0"/>
              </a:spcAft>
              <a:buNone/>
            </a:pPr>
            <a:r>
              <a:rPr lang="en-GB" sz="1200">
                <a:solidFill>
                  <a:schemeClr val="dk1"/>
                </a:solidFill>
              </a:rPr>
              <a:t>Le grand saint étendit trois doigts,</a:t>
            </a:r>
            <a:endParaRPr sz="1200">
              <a:solidFill>
                <a:schemeClr val="dk1"/>
              </a:solidFill>
            </a:endParaRPr>
          </a:p>
          <a:p>
            <a:pPr indent="0" lvl="0" marL="0" rtl="0" algn="l">
              <a:lnSpc>
                <a:spcPct val="100000"/>
              </a:lnSpc>
              <a:spcBef>
                <a:spcPts val="0"/>
              </a:spcBef>
              <a:spcAft>
                <a:spcPts val="0"/>
              </a:spcAft>
              <a:buNone/>
            </a:pPr>
            <a:r>
              <a:rPr lang="en-GB" sz="1200">
                <a:solidFill>
                  <a:schemeClr val="dk1"/>
                </a:solidFill>
              </a:rPr>
              <a:t>Les 8) _ _ _ _ _ enfants ressuscita.</a:t>
            </a:r>
            <a:endParaRPr sz="1200">
              <a:solidFill>
                <a:schemeClr val="dk1"/>
              </a:solidFill>
            </a:endParaRPr>
          </a:p>
          <a:p>
            <a:pPr indent="0" lvl="0" marL="0" rtl="0" algn="l">
              <a:lnSpc>
                <a:spcPct val="100000"/>
              </a:lnSpc>
              <a:spcBef>
                <a:spcPts val="0"/>
              </a:spcBef>
              <a:spcAft>
                <a:spcPts val="0"/>
              </a:spcAft>
              <a:buNone/>
            </a:pPr>
            <a:r>
              <a:rPr i="1" lang="en-GB" sz="1200" u="sng">
                <a:solidFill>
                  <a:schemeClr val="dk1"/>
                </a:solidFill>
              </a:rPr>
              <a:t>Refrain:</a:t>
            </a:r>
            <a:endParaRPr i="1" sz="1200" u="sng">
              <a:solidFill>
                <a:schemeClr val="dk1"/>
              </a:solidFill>
            </a:endParaRPr>
          </a:p>
          <a:p>
            <a:pPr indent="0" lvl="0" marL="0" rtl="0" algn="l">
              <a:lnSpc>
                <a:spcPct val="100000"/>
              </a:lnSpc>
              <a:spcBef>
                <a:spcPts val="0"/>
              </a:spcBef>
              <a:spcAft>
                <a:spcPts val="0"/>
              </a:spcAft>
              <a:buNone/>
            </a:pPr>
            <a:r>
              <a:rPr lang="en-GB" sz="1200">
                <a:solidFill>
                  <a:schemeClr val="dk1"/>
                </a:solidFill>
              </a:rPr>
              <a:t>8. Le premier dit: J'ai bien 9) _ _ _ _ _ .</a:t>
            </a:r>
            <a:endParaRPr sz="1200">
              <a:solidFill>
                <a:schemeClr val="dk1"/>
              </a:solidFill>
            </a:endParaRPr>
          </a:p>
          <a:p>
            <a:pPr indent="0" lvl="0" marL="0" rtl="0" algn="l">
              <a:lnSpc>
                <a:spcPct val="100000"/>
              </a:lnSpc>
              <a:spcBef>
                <a:spcPts val="0"/>
              </a:spcBef>
              <a:spcAft>
                <a:spcPts val="0"/>
              </a:spcAft>
              <a:buNone/>
            </a:pPr>
            <a:r>
              <a:rPr lang="en-GB" sz="1200">
                <a:solidFill>
                  <a:schemeClr val="dk1"/>
                </a:solidFill>
              </a:rPr>
              <a:t>Le second dit: Et moi aussi.</a:t>
            </a:r>
            <a:endParaRPr sz="1200">
              <a:solidFill>
                <a:schemeClr val="dk1"/>
              </a:solidFill>
            </a:endParaRPr>
          </a:p>
          <a:p>
            <a:pPr indent="0" lvl="0" marL="0" rtl="0" algn="l">
              <a:lnSpc>
                <a:spcPct val="100000"/>
              </a:lnSpc>
              <a:spcBef>
                <a:spcPts val="0"/>
              </a:spcBef>
              <a:spcAft>
                <a:spcPts val="0"/>
              </a:spcAft>
              <a:buNone/>
            </a:pPr>
            <a:r>
              <a:rPr lang="en-GB" sz="1200">
                <a:solidFill>
                  <a:schemeClr val="dk1"/>
                </a:solidFill>
              </a:rPr>
              <a:t>A ajouté le plus petit:</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GB" sz="1200">
                <a:solidFill>
                  <a:schemeClr val="dk1"/>
                </a:solidFill>
              </a:rPr>
              <a:t>Je croyais être en 10) _ _ _ _ _ _ _ .</a:t>
            </a:r>
            <a:endParaRPr sz="1200">
              <a:solidFill>
                <a:schemeClr val="dk1"/>
              </a:solidFill>
            </a:endParaRPr>
          </a:p>
          <a:p>
            <a:pPr indent="0" lvl="0" marL="0" rtl="0" algn="l">
              <a:lnSpc>
                <a:spcPct val="100000"/>
              </a:lnSpc>
              <a:spcBef>
                <a:spcPts val="1200"/>
              </a:spcBef>
              <a:spcAft>
                <a:spcPts val="1200"/>
              </a:spcAft>
              <a:buClr>
                <a:schemeClr val="dk1"/>
              </a:buClr>
              <a:buSzPts val="1100"/>
              <a:buFont typeface="Arial"/>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3"/>
          <p:cNvSpPr txBox="1"/>
          <p:nvPr/>
        </p:nvSpPr>
        <p:spPr>
          <a:xfrm>
            <a:off x="0" y="618300"/>
            <a:ext cx="9144000" cy="4525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1000">
                <a:solidFill>
                  <a:schemeClr val="dk1"/>
                </a:solidFill>
              </a:rPr>
              <a:t>In the Victorian times, Christmas was not so popular anymore. It corresponded to a simple religious mass without the banqueting and partying of mediaeval times. However, another phenomenon was slowly developing. This was the invention of the concept of childhood. </a:t>
            </a:r>
            <a:endParaRPr sz="1000">
              <a:solidFill>
                <a:schemeClr val="dk1"/>
              </a:solidFill>
            </a:endParaRPr>
          </a:p>
          <a:p>
            <a:pPr indent="0" lvl="0" marL="0" rtl="0" algn="l">
              <a:lnSpc>
                <a:spcPct val="115000"/>
              </a:lnSpc>
              <a:spcBef>
                <a:spcPts val="0"/>
              </a:spcBef>
              <a:spcAft>
                <a:spcPts val="0"/>
              </a:spcAft>
              <a:buNone/>
            </a:pPr>
            <a:r>
              <a:rPr lang="en-GB" sz="1000">
                <a:solidFill>
                  <a:schemeClr val="dk1"/>
                </a:solidFill>
              </a:rPr>
              <a:t>Before the enlightenment, children had been considered as little versions of adults. They were not treated differently. Many children were working, engaged in domestic roles and many girls would be married as soon as they became nubile.  </a:t>
            </a:r>
            <a:endParaRPr sz="1000">
              <a:solidFill>
                <a:schemeClr val="dk1"/>
              </a:solidFill>
            </a:endParaRPr>
          </a:p>
          <a:p>
            <a:pPr indent="0" lvl="0" marL="0" rtl="0" algn="l">
              <a:lnSpc>
                <a:spcPct val="115000"/>
              </a:lnSpc>
              <a:spcBef>
                <a:spcPts val="0"/>
              </a:spcBef>
              <a:spcAft>
                <a:spcPts val="0"/>
              </a:spcAft>
              <a:buNone/>
            </a:pPr>
            <a:r>
              <a:rPr lang="en-GB" sz="1000">
                <a:solidFill>
                  <a:schemeClr val="dk1"/>
                </a:solidFill>
              </a:rPr>
              <a:t>The  writings of philosophers such as Jean-Jacques Rousseau and John Locke raised the issue of childhood as a special time when humans are not fully developed and have different needs. </a:t>
            </a:r>
            <a:endParaRPr sz="1000">
              <a:solidFill>
                <a:schemeClr val="dk1"/>
              </a:solidFill>
            </a:endParaRPr>
          </a:p>
          <a:p>
            <a:pPr indent="0" lvl="0" marL="0" rtl="0" algn="l">
              <a:lnSpc>
                <a:spcPct val="115000"/>
              </a:lnSpc>
              <a:spcBef>
                <a:spcPts val="0"/>
              </a:spcBef>
              <a:spcAft>
                <a:spcPts val="0"/>
              </a:spcAft>
              <a:buNone/>
            </a:pPr>
            <a:r>
              <a:rPr lang="en-GB" sz="1000">
                <a:solidFill>
                  <a:schemeClr val="dk1"/>
                </a:solidFill>
              </a:rPr>
              <a:t>This change in perspective happened in many fields at once: In fashion, the patterns started to diversify and special clothes were created to fit children’s bodies. Scientific and medical discoveries highlighted the fact that children were not a miniature version of adults but at a specific stage of their development. Writers also started publishing books aimed at children as a specific group.</a:t>
            </a:r>
            <a:endParaRPr sz="1000">
              <a:solidFill>
                <a:schemeClr val="dk1"/>
              </a:solidFill>
            </a:endParaRPr>
          </a:p>
          <a:p>
            <a:pPr indent="0" lvl="0" marL="0" rtl="0" algn="l">
              <a:lnSpc>
                <a:spcPct val="115000"/>
              </a:lnSpc>
              <a:spcBef>
                <a:spcPts val="0"/>
              </a:spcBef>
              <a:spcAft>
                <a:spcPts val="0"/>
              </a:spcAft>
              <a:buNone/>
            </a:pPr>
            <a:r>
              <a:rPr lang="en-GB" sz="1000">
                <a:solidFill>
                  <a:schemeClr val="dk1"/>
                </a:solidFill>
              </a:rPr>
              <a:t>Father of four, with a fifth on the way, Charles Dickens wrote a ghost story, which became one of his most popular tales, A Christmas Carol in 1843.</a:t>
            </a:r>
            <a:endParaRPr sz="1000">
              <a:solidFill>
                <a:schemeClr val="dk1"/>
              </a:solidFill>
            </a:endParaRPr>
          </a:p>
          <a:p>
            <a:pPr indent="0" lvl="0" marL="0" rtl="0" algn="l">
              <a:lnSpc>
                <a:spcPct val="115000"/>
              </a:lnSpc>
              <a:spcBef>
                <a:spcPts val="0"/>
              </a:spcBef>
              <a:spcAft>
                <a:spcPts val="0"/>
              </a:spcAft>
              <a:buNone/>
            </a:pPr>
            <a:r>
              <a:rPr lang="en-GB" sz="1000">
                <a:solidFill>
                  <a:schemeClr val="dk1"/>
                </a:solidFill>
              </a:rPr>
              <a:t>Dickens was aware of the plight of poor children in cities, he had visited the ragged schools where charity workers hoped to educate the next generation and feed them. (often their only meal of the day). Dickens elected to broadcast the plight of the poor and celebrate the delights of family life in his writing. </a:t>
            </a:r>
            <a:endParaRPr sz="1000">
              <a:solidFill>
                <a:schemeClr val="dk1"/>
              </a:solidFill>
            </a:endParaRPr>
          </a:p>
          <a:p>
            <a:pPr indent="0" lvl="0" marL="0" rtl="0" algn="l">
              <a:lnSpc>
                <a:spcPct val="115000"/>
              </a:lnSpc>
              <a:spcBef>
                <a:spcPts val="0"/>
              </a:spcBef>
              <a:spcAft>
                <a:spcPts val="0"/>
              </a:spcAft>
              <a:buNone/>
            </a:pPr>
            <a:r>
              <a:rPr lang="en-GB" sz="1000">
                <a:solidFill>
                  <a:schemeClr val="dk1"/>
                </a:solidFill>
              </a:rPr>
              <a:t>It is striking to see how much of an impact this middle class family man has had on the way we perceive Christmas to this day; “Dickens, it may truly be said, is Christmas,” said the literature scholar VH Allemandy in 1921. However, Queen Victoria and her German spouse, Albert, also promoted the Germanic traditions of the decorated fir tree and Roman family exchange of presents by having their Christmas family scene on postcards in 1848. Albert would even decorate the tree himself. </a:t>
            </a:r>
            <a:endParaRPr sz="1000">
              <a:solidFill>
                <a:schemeClr val="dk1"/>
              </a:solidFill>
            </a:endParaRPr>
          </a:p>
          <a:p>
            <a:pPr indent="0" lvl="0" marL="0" rtl="0" algn="l">
              <a:lnSpc>
                <a:spcPct val="115000"/>
              </a:lnSpc>
              <a:spcBef>
                <a:spcPts val="0"/>
              </a:spcBef>
              <a:spcAft>
                <a:spcPts val="0"/>
              </a:spcAft>
              <a:buNone/>
            </a:pPr>
            <a:r>
              <a:t/>
            </a:r>
            <a:endParaRPr sz="1000">
              <a:solidFill>
                <a:schemeClr val="dk1"/>
              </a:solidFill>
            </a:endParaRPr>
          </a:p>
          <a:p>
            <a:pPr indent="0" lvl="0" marL="457200" rtl="0" algn="l">
              <a:lnSpc>
                <a:spcPct val="160000"/>
              </a:lnSpc>
              <a:spcBef>
                <a:spcPts val="0"/>
              </a:spcBef>
              <a:spcAft>
                <a:spcPts val="0"/>
              </a:spcAft>
              <a:buNone/>
            </a:pPr>
            <a:r>
              <a:rPr lang="en-GB" sz="1000">
                <a:solidFill>
                  <a:schemeClr val="dk1"/>
                </a:solidFill>
                <a:highlight>
                  <a:srgbClr val="FFFFFF"/>
                </a:highlight>
              </a:rPr>
              <a:t>“</a:t>
            </a:r>
            <a:r>
              <a:rPr i="1" lang="en-GB" sz="800">
                <a:solidFill>
                  <a:schemeClr val="dk1"/>
                </a:solidFill>
                <a:highlight>
                  <a:srgbClr val="FFFFFF"/>
                </a:highlight>
              </a:rPr>
              <a:t>Christmas, I always look upon as a most dear happy time, also for Albert, who enjoyed it naturally still more in his happy home, which mine, certainly, as a child, was not. It is a pleasure to have this blessed festival associated with one’s happiest days. The very smell of the Christmas Trees of pleasant memories</a:t>
            </a:r>
            <a:r>
              <a:rPr i="1" lang="en-GB" sz="1000">
                <a:solidFill>
                  <a:schemeClr val="dk1"/>
                </a:solidFill>
                <a:highlight>
                  <a:srgbClr val="FFFFFF"/>
                </a:highlight>
              </a:rPr>
              <a:t>.”</a:t>
            </a:r>
            <a:endParaRPr i="1" sz="1000">
              <a:solidFill>
                <a:schemeClr val="dk1"/>
              </a:solidFill>
              <a:highlight>
                <a:srgbClr val="FFFFFF"/>
              </a:highlight>
            </a:endParaRPr>
          </a:p>
          <a:p>
            <a:pPr indent="0" lvl="0" marL="457200" rtl="0" algn="l">
              <a:lnSpc>
                <a:spcPct val="160000"/>
              </a:lnSpc>
              <a:spcBef>
                <a:spcPts val="0"/>
              </a:spcBef>
              <a:spcAft>
                <a:spcPts val="0"/>
              </a:spcAft>
              <a:buNone/>
            </a:pPr>
            <a:r>
              <a:rPr i="1" lang="en-GB" sz="1000">
                <a:solidFill>
                  <a:schemeClr val="dk1"/>
                </a:solidFill>
              </a:rPr>
              <a:t>Entry from Queen Victoria’s journal on 24 December 1841</a:t>
            </a:r>
            <a:endParaRPr i="1" sz="1000">
              <a:solidFill>
                <a:schemeClr val="dk1"/>
              </a:solidFill>
            </a:endParaRPr>
          </a:p>
          <a:p>
            <a:pPr indent="0" lvl="0" marL="0" rtl="0" algn="l">
              <a:lnSpc>
                <a:spcPct val="160000"/>
              </a:lnSpc>
              <a:spcBef>
                <a:spcPts val="1500"/>
              </a:spcBef>
              <a:spcAft>
                <a:spcPts val="1500"/>
              </a:spcAft>
              <a:buNone/>
            </a:pPr>
            <a:r>
              <a:rPr lang="en-GB" sz="1000">
                <a:solidFill>
                  <a:schemeClr val="dk1"/>
                </a:solidFill>
              </a:rPr>
              <a:t>The middle classes were quick to follow. Thus another influential group started using the winter solstice celebrations to promote their personal power _ the monarchy and the British Empire.</a:t>
            </a:r>
            <a:endParaRPr sz="1000">
              <a:solidFill>
                <a:schemeClr val="dk1"/>
              </a:solidFill>
            </a:endParaRPr>
          </a:p>
        </p:txBody>
      </p:sp>
      <p:sp>
        <p:nvSpPr>
          <p:cNvPr id="134" name="Google Shape;134;p23"/>
          <p:cNvSpPr txBox="1"/>
          <p:nvPr/>
        </p:nvSpPr>
        <p:spPr>
          <a:xfrm>
            <a:off x="183700" y="30625"/>
            <a:ext cx="70416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600">
                <a:latin typeface="Comfortaa"/>
                <a:ea typeface="Comfortaa"/>
                <a:cs typeface="Comfortaa"/>
                <a:sym typeface="Comfortaa"/>
              </a:rPr>
              <a:t>A Victorian reinvention</a:t>
            </a:r>
            <a:endParaRPr sz="2600">
              <a:latin typeface="Comfortaa"/>
              <a:ea typeface="Comfortaa"/>
              <a:cs typeface="Comfortaa"/>
              <a:sym typeface="Comforta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CCCC"/>
        </a:solidFill>
      </p:bgPr>
    </p:bg>
    <p:spTree>
      <p:nvGrpSpPr>
        <p:cNvPr id="138" name="Shape 138"/>
        <p:cNvGrpSpPr/>
        <p:nvPr/>
      </p:nvGrpSpPr>
      <p:grpSpPr>
        <a:xfrm>
          <a:off x="0" y="0"/>
          <a:ext cx="0" cy="0"/>
          <a:chOff x="0" y="0"/>
          <a:chExt cx="0" cy="0"/>
        </a:xfrm>
      </p:grpSpPr>
      <p:pic>
        <p:nvPicPr>
          <p:cNvPr id="139" name="Google Shape;139;p24"/>
          <p:cNvPicPr preferRelativeResize="0"/>
          <p:nvPr/>
        </p:nvPicPr>
        <p:blipFill>
          <a:blip r:embed="rId3">
            <a:alphaModFix/>
          </a:blip>
          <a:stretch>
            <a:fillRect/>
          </a:stretch>
        </p:blipFill>
        <p:spPr>
          <a:xfrm>
            <a:off x="159450" y="152400"/>
            <a:ext cx="3965851" cy="4582876"/>
          </a:xfrm>
          <a:prstGeom prst="rect">
            <a:avLst/>
          </a:prstGeom>
          <a:noFill/>
          <a:ln>
            <a:noFill/>
          </a:ln>
        </p:spPr>
      </p:pic>
      <p:sp>
        <p:nvSpPr>
          <p:cNvPr id="140" name="Google Shape;140;p24"/>
          <p:cNvSpPr txBox="1"/>
          <p:nvPr/>
        </p:nvSpPr>
        <p:spPr>
          <a:xfrm>
            <a:off x="4572000" y="152400"/>
            <a:ext cx="4090200" cy="1231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400">
                <a:latin typeface="Comfortaa"/>
                <a:ea typeface="Comfortaa"/>
                <a:cs typeface="Comfortaa"/>
                <a:sym typeface="Comfortaa"/>
              </a:rPr>
              <a:t>Political Christmas</a:t>
            </a:r>
            <a:endParaRPr sz="3400">
              <a:latin typeface="Comfortaa"/>
              <a:ea typeface="Comfortaa"/>
              <a:cs typeface="Comfortaa"/>
              <a:sym typeface="Comfortaa"/>
            </a:endParaRPr>
          </a:p>
        </p:txBody>
      </p:sp>
      <p:pic>
        <p:nvPicPr>
          <p:cNvPr id="141" name="Google Shape;141;p24"/>
          <p:cNvPicPr preferRelativeResize="0"/>
          <p:nvPr/>
        </p:nvPicPr>
        <p:blipFill>
          <a:blip r:embed="rId4">
            <a:alphaModFix/>
          </a:blip>
          <a:stretch>
            <a:fillRect/>
          </a:stretch>
        </p:blipFill>
        <p:spPr>
          <a:xfrm>
            <a:off x="5552080" y="1225500"/>
            <a:ext cx="2855588" cy="3654025"/>
          </a:xfrm>
          <a:prstGeom prst="rect">
            <a:avLst/>
          </a:prstGeom>
          <a:noFill/>
          <a:ln>
            <a:noFill/>
          </a:ln>
        </p:spPr>
      </p:pic>
      <p:sp>
        <p:nvSpPr>
          <p:cNvPr id="142" name="Google Shape;142;p24"/>
          <p:cNvSpPr txBox="1"/>
          <p:nvPr/>
        </p:nvSpPr>
        <p:spPr>
          <a:xfrm>
            <a:off x="6381325" y="4828275"/>
            <a:ext cx="1922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Comfortaa"/>
                <a:ea typeface="Comfortaa"/>
                <a:cs typeface="Comfortaa"/>
                <a:sym typeface="Comfortaa"/>
              </a:rPr>
              <a:t>WWI Santa</a:t>
            </a:r>
            <a:endParaRPr>
              <a:latin typeface="Comfortaa"/>
              <a:ea typeface="Comfortaa"/>
              <a:cs typeface="Comfortaa"/>
              <a:sym typeface="Comfortaa"/>
            </a:endParaRPr>
          </a:p>
        </p:txBody>
      </p:sp>
      <p:sp>
        <p:nvSpPr>
          <p:cNvPr id="143" name="Google Shape;143;p24"/>
          <p:cNvSpPr txBox="1"/>
          <p:nvPr/>
        </p:nvSpPr>
        <p:spPr>
          <a:xfrm>
            <a:off x="224525" y="4796525"/>
            <a:ext cx="3684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Comfortaa"/>
                <a:ea typeface="Comfortaa"/>
                <a:cs typeface="Comfortaa"/>
                <a:sym typeface="Comfortaa"/>
              </a:rPr>
              <a:t>Victoria and Albert’s Christmas card</a:t>
            </a:r>
            <a:endParaRPr>
              <a:latin typeface="Comfortaa"/>
              <a:ea typeface="Comfortaa"/>
              <a:cs typeface="Comfortaa"/>
              <a:sym typeface="Comforta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5"/>
          <p:cNvSpPr txBox="1"/>
          <p:nvPr/>
        </p:nvSpPr>
        <p:spPr>
          <a:xfrm>
            <a:off x="0" y="0"/>
            <a:ext cx="9480900" cy="52335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GB" sz="1200">
                <a:solidFill>
                  <a:schemeClr val="dk1"/>
                </a:solidFill>
              </a:rPr>
              <a:t>As the British Empire was slowly entering its phasis of decline, another empire reached its climax. The American empire with its foundation of WASP culture imported from Europe, its expansionism and appropriation of local indigenous cultures (the use of turkey instead of roast chicken) and its triumphant consumerism.</a:t>
            </a:r>
            <a:endParaRPr sz="1200">
              <a:solidFill>
                <a:schemeClr val="dk1"/>
              </a:solidFill>
            </a:endParaRPr>
          </a:p>
          <a:p>
            <a:pPr indent="0" lvl="0" marL="0" rtl="0" algn="l">
              <a:lnSpc>
                <a:spcPct val="100000"/>
              </a:lnSpc>
              <a:spcBef>
                <a:spcPts val="1500"/>
              </a:spcBef>
              <a:spcAft>
                <a:spcPts val="0"/>
              </a:spcAft>
              <a:buNone/>
            </a:pPr>
            <a:r>
              <a:rPr lang="en-GB" sz="1200">
                <a:solidFill>
                  <a:schemeClr val="dk1"/>
                </a:solidFill>
              </a:rPr>
              <a:t>Since the end of the Second World War, Christmas has become a capitalist venture, a highlight of the shopkeepers’ and global corporations’ yearly income. </a:t>
            </a:r>
            <a:endParaRPr sz="1200">
              <a:solidFill>
                <a:schemeClr val="dk1"/>
              </a:solidFill>
            </a:endParaRPr>
          </a:p>
          <a:p>
            <a:pPr indent="0" lvl="0" marL="0" rtl="0" algn="l">
              <a:lnSpc>
                <a:spcPct val="100000"/>
              </a:lnSpc>
              <a:spcBef>
                <a:spcPts val="1500"/>
              </a:spcBef>
              <a:spcAft>
                <a:spcPts val="0"/>
              </a:spcAft>
              <a:buNone/>
            </a:pPr>
            <a:r>
              <a:rPr lang="en-GB" sz="1200">
                <a:solidFill>
                  <a:schemeClr val="dk1"/>
                </a:solidFill>
              </a:rPr>
              <a:t>From movies on Netflix to pyjamas, to dog blankets to biscuit tins, every product gets a Christmas makeover. It is getting harder every year to discern the spiritual roots of the neolithic winter celebration. Christmas still manages to fill churches with once-a-year faithfuls but it is definitely no longer its ‘raison d’être’.</a:t>
            </a:r>
            <a:endParaRPr sz="1200">
              <a:solidFill>
                <a:schemeClr val="dk1"/>
              </a:solidFill>
            </a:endParaRPr>
          </a:p>
          <a:p>
            <a:pPr indent="0" lvl="0" marL="0" rtl="0" algn="l">
              <a:lnSpc>
                <a:spcPct val="100000"/>
              </a:lnSpc>
              <a:spcBef>
                <a:spcPts val="1500"/>
              </a:spcBef>
              <a:spcAft>
                <a:spcPts val="0"/>
              </a:spcAft>
              <a:buNone/>
            </a:pPr>
            <a:r>
              <a:rPr lang="en-GB" sz="1200">
                <a:solidFill>
                  <a:schemeClr val="dk1"/>
                </a:solidFill>
              </a:rPr>
              <a:t>Making money is at the cornerstone of our contemporary Christmas.</a:t>
            </a:r>
            <a:endParaRPr sz="1200">
              <a:solidFill>
                <a:schemeClr val="dk1"/>
              </a:solidFill>
            </a:endParaRPr>
          </a:p>
          <a:p>
            <a:pPr indent="0" lvl="0" marL="0" rtl="0" algn="l">
              <a:lnSpc>
                <a:spcPct val="100000"/>
              </a:lnSpc>
              <a:spcBef>
                <a:spcPts val="1500"/>
              </a:spcBef>
              <a:spcAft>
                <a:spcPts val="0"/>
              </a:spcAft>
              <a:buNone/>
            </a:pPr>
            <a:r>
              <a:rPr lang="en-GB" sz="1200">
                <a:solidFill>
                  <a:schemeClr val="dk1"/>
                </a:solidFill>
              </a:rPr>
              <a:t>Yet Christmas remains an occasion for the family to unite and celebrate together if not always in harmony. Japanese families celebrate Christmas by going to eat at McDonalds and people in the West Indies still take the time to bake a Caribbean black cake soaked in rum as early as in November.</a:t>
            </a:r>
            <a:endParaRPr sz="1200">
              <a:solidFill>
                <a:schemeClr val="dk1"/>
              </a:solidFill>
            </a:endParaRPr>
          </a:p>
          <a:p>
            <a:pPr indent="0" lvl="0" marL="0" rtl="0" algn="l">
              <a:lnSpc>
                <a:spcPct val="100000"/>
              </a:lnSpc>
              <a:spcBef>
                <a:spcPts val="1500"/>
              </a:spcBef>
              <a:spcAft>
                <a:spcPts val="0"/>
              </a:spcAft>
              <a:buNone/>
            </a:pPr>
            <a:r>
              <a:rPr lang="en-GB" sz="1200">
                <a:solidFill>
                  <a:schemeClr val="dk1"/>
                </a:solidFill>
              </a:rPr>
              <a:t>During the pandemic, the lockdown also highlighted how important “driving home for Christmas” still is.</a:t>
            </a:r>
            <a:endParaRPr sz="1200">
              <a:solidFill>
                <a:schemeClr val="dk1"/>
              </a:solidFill>
            </a:endParaRPr>
          </a:p>
          <a:p>
            <a:pPr indent="0" lvl="0" marL="0" rtl="0" algn="l">
              <a:lnSpc>
                <a:spcPct val="100000"/>
              </a:lnSpc>
              <a:spcBef>
                <a:spcPts val="1500"/>
              </a:spcBef>
              <a:spcAft>
                <a:spcPts val="0"/>
              </a:spcAft>
              <a:buNone/>
            </a:pPr>
            <a:r>
              <a:rPr lang="en-GB" sz="1200">
                <a:solidFill>
                  <a:schemeClr val="dk1"/>
                </a:solidFill>
              </a:rPr>
              <a:t>So what would a decolonised Christmas look like? This is a difficult question to answer since Christmas is a concretion of habits and traditions pertaining to multiple faiths, regions and cultures, stemming from many different eras. I would argue that its name is its most religious aspect left but one can’t forget that its roots remain deeply pagan and as ancient as the stones of Stonehenge. </a:t>
            </a:r>
            <a:endParaRPr sz="1200">
              <a:solidFill>
                <a:schemeClr val="dk1"/>
              </a:solidFill>
            </a:endParaRPr>
          </a:p>
          <a:p>
            <a:pPr indent="0" lvl="0" marL="0" rtl="0" algn="l">
              <a:lnSpc>
                <a:spcPct val="100000"/>
              </a:lnSpc>
              <a:spcBef>
                <a:spcPts val="1500"/>
              </a:spcBef>
              <a:spcAft>
                <a:spcPts val="0"/>
              </a:spcAft>
              <a:buNone/>
            </a:pPr>
            <a:r>
              <a:rPr lang="en-GB" sz="1200">
                <a:solidFill>
                  <a:schemeClr val="dk1"/>
                </a:solidFill>
              </a:rPr>
              <a:t>Christmas is indeed a neolithic event.</a:t>
            </a:r>
            <a:endParaRPr sz="1200">
              <a:solidFill>
                <a:schemeClr val="dk1"/>
              </a:solidFill>
            </a:endParaRPr>
          </a:p>
          <a:p>
            <a:pPr indent="0" lvl="0" marL="0" rtl="0" algn="l">
              <a:lnSpc>
                <a:spcPct val="100000"/>
              </a:lnSpc>
              <a:spcBef>
                <a:spcPts val="1500"/>
              </a:spcBef>
              <a:spcAft>
                <a:spcPts val="1500"/>
              </a:spcAft>
              <a:buNone/>
            </a:pPr>
            <a:r>
              <a:rPr lang="en-GB" sz="1200">
                <a:solidFill>
                  <a:schemeClr val="dk1"/>
                </a:solidFill>
              </a:rPr>
              <a:t>To go back to its most ancient roots would make for a simple evening of roasting meat, burning pyres to rid oneself of bad luck, singing whilst wearing mistletoe and holly wreaths. Visiting an early burial mound in Ireland or Denmark might also fit the bill.</a:t>
            </a:r>
            <a:endParaRPr sz="1200">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CCCC"/>
        </a:solidFill>
      </p:bgPr>
    </p:bg>
    <p:spTree>
      <p:nvGrpSpPr>
        <p:cNvPr id="152" name="Shape 152"/>
        <p:cNvGrpSpPr/>
        <p:nvPr/>
      </p:nvGrpSpPr>
      <p:grpSpPr>
        <a:xfrm>
          <a:off x="0" y="0"/>
          <a:ext cx="0" cy="0"/>
          <a:chOff x="0" y="0"/>
          <a:chExt cx="0" cy="0"/>
        </a:xfrm>
      </p:grpSpPr>
      <p:pic>
        <p:nvPicPr>
          <p:cNvPr id="153" name="Google Shape;153;p26"/>
          <p:cNvPicPr preferRelativeResize="0"/>
          <p:nvPr/>
        </p:nvPicPr>
        <p:blipFill>
          <a:blip r:embed="rId3">
            <a:alphaModFix/>
          </a:blip>
          <a:stretch>
            <a:fillRect/>
          </a:stretch>
        </p:blipFill>
        <p:spPr>
          <a:xfrm>
            <a:off x="0" y="46125"/>
            <a:ext cx="4376874" cy="3038249"/>
          </a:xfrm>
          <a:prstGeom prst="rect">
            <a:avLst/>
          </a:prstGeom>
          <a:noFill/>
          <a:ln>
            <a:noFill/>
          </a:ln>
        </p:spPr>
      </p:pic>
      <p:pic>
        <p:nvPicPr>
          <p:cNvPr id="154" name="Google Shape;154;p26"/>
          <p:cNvPicPr preferRelativeResize="0"/>
          <p:nvPr/>
        </p:nvPicPr>
        <p:blipFill>
          <a:blip r:embed="rId4">
            <a:alphaModFix/>
          </a:blip>
          <a:stretch>
            <a:fillRect/>
          </a:stretch>
        </p:blipFill>
        <p:spPr>
          <a:xfrm>
            <a:off x="4529274" y="152400"/>
            <a:ext cx="4462326" cy="2965470"/>
          </a:xfrm>
          <a:prstGeom prst="rect">
            <a:avLst/>
          </a:prstGeom>
          <a:noFill/>
          <a:ln>
            <a:noFill/>
          </a:ln>
        </p:spPr>
      </p:pic>
      <p:pic>
        <p:nvPicPr>
          <p:cNvPr id="155" name="Google Shape;155;p26"/>
          <p:cNvPicPr preferRelativeResize="0"/>
          <p:nvPr/>
        </p:nvPicPr>
        <p:blipFill>
          <a:blip r:embed="rId5">
            <a:alphaModFix/>
          </a:blip>
          <a:stretch>
            <a:fillRect/>
          </a:stretch>
        </p:blipFill>
        <p:spPr>
          <a:xfrm>
            <a:off x="144700" y="3781420"/>
            <a:ext cx="8258175" cy="1362075"/>
          </a:xfrm>
          <a:prstGeom prst="rect">
            <a:avLst/>
          </a:prstGeom>
          <a:noFill/>
          <a:ln>
            <a:noFill/>
          </a:ln>
        </p:spPr>
      </p:pic>
      <p:sp>
        <p:nvSpPr>
          <p:cNvPr id="156" name="Google Shape;156;p26"/>
          <p:cNvSpPr txBox="1"/>
          <p:nvPr/>
        </p:nvSpPr>
        <p:spPr>
          <a:xfrm>
            <a:off x="138400" y="3059950"/>
            <a:ext cx="4543800" cy="6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100">
                <a:latin typeface="Comfortaa"/>
                <a:ea typeface="Comfortaa"/>
                <a:cs typeface="Comfortaa"/>
                <a:sym typeface="Comfortaa"/>
              </a:rPr>
              <a:t>Capitalist Christmas</a:t>
            </a:r>
            <a:endParaRPr sz="3100">
              <a:latin typeface="Comfortaa"/>
              <a:ea typeface="Comfortaa"/>
              <a:cs typeface="Comfortaa"/>
              <a:sym typeface="Comforta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CCCC"/>
        </a:solidFill>
      </p:bgPr>
    </p:bg>
    <p:spTree>
      <p:nvGrpSpPr>
        <p:cNvPr id="160" name="Shape 160"/>
        <p:cNvGrpSpPr/>
        <p:nvPr/>
      </p:nvGrpSpPr>
      <p:grpSpPr>
        <a:xfrm>
          <a:off x="0" y="0"/>
          <a:ext cx="0" cy="0"/>
          <a:chOff x="0" y="0"/>
          <a:chExt cx="0" cy="0"/>
        </a:xfrm>
      </p:grpSpPr>
      <p:pic>
        <p:nvPicPr>
          <p:cNvPr id="161" name="Google Shape;161;p27"/>
          <p:cNvPicPr preferRelativeResize="0"/>
          <p:nvPr/>
        </p:nvPicPr>
        <p:blipFill>
          <a:blip r:embed="rId3">
            <a:alphaModFix/>
          </a:blip>
          <a:stretch>
            <a:fillRect/>
          </a:stretch>
        </p:blipFill>
        <p:spPr>
          <a:xfrm>
            <a:off x="152400" y="152400"/>
            <a:ext cx="3517933" cy="4838701"/>
          </a:xfrm>
          <a:prstGeom prst="rect">
            <a:avLst/>
          </a:prstGeom>
          <a:noFill/>
          <a:ln>
            <a:noFill/>
          </a:ln>
        </p:spPr>
      </p:pic>
      <p:sp>
        <p:nvSpPr>
          <p:cNvPr id="162" name="Google Shape;162;p27"/>
          <p:cNvSpPr txBox="1"/>
          <p:nvPr/>
        </p:nvSpPr>
        <p:spPr>
          <a:xfrm>
            <a:off x="4013300" y="215275"/>
            <a:ext cx="50205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900">
                <a:solidFill>
                  <a:srgbClr val="FF0000"/>
                </a:solidFill>
              </a:rPr>
              <a:t>Kitsch Christmas</a:t>
            </a:r>
            <a:r>
              <a:rPr lang="en-GB"/>
              <a:t> </a:t>
            </a:r>
            <a:endParaRPr/>
          </a:p>
        </p:txBody>
      </p:sp>
      <p:pic>
        <p:nvPicPr>
          <p:cNvPr id="163" name="Google Shape;163;p27"/>
          <p:cNvPicPr preferRelativeResize="0"/>
          <p:nvPr/>
        </p:nvPicPr>
        <p:blipFill>
          <a:blip r:embed="rId4">
            <a:alphaModFix/>
          </a:blip>
          <a:stretch>
            <a:fillRect/>
          </a:stretch>
        </p:blipFill>
        <p:spPr>
          <a:xfrm>
            <a:off x="4491608" y="1114325"/>
            <a:ext cx="3838325" cy="38383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8"/>
          <p:cNvSpPr txBox="1"/>
          <p:nvPr/>
        </p:nvSpPr>
        <p:spPr>
          <a:xfrm>
            <a:off x="193900" y="234725"/>
            <a:ext cx="8745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000">
                <a:latin typeface="Comfortaa"/>
                <a:ea typeface="Comfortaa"/>
                <a:cs typeface="Comfortaa"/>
                <a:sym typeface="Comfortaa"/>
              </a:rPr>
              <a:t>A Reappropriation of Christmas all around the world</a:t>
            </a:r>
            <a:endParaRPr sz="2000">
              <a:latin typeface="Comfortaa"/>
              <a:ea typeface="Comfortaa"/>
              <a:cs typeface="Comfortaa"/>
              <a:sym typeface="Comfortaa"/>
            </a:endParaRPr>
          </a:p>
        </p:txBody>
      </p:sp>
      <p:pic>
        <p:nvPicPr>
          <p:cNvPr id="169" name="Google Shape;169;p28"/>
          <p:cNvPicPr preferRelativeResize="0"/>
          <p:nvPr/>
        </p:nvPicPr>
        <p:blipFill>
          <a:blip r:embed="rId3">
            <a:alphaModFix/>
          </a:blip>
          <a:stretch>
            <a:fillRect/>
          </a:stretch>
        </p:blipFill>
        <p:spPr>
          <a:xfrm>
            <a:off x="795350" y="727325"/>
            <a:ext cx="2664125" cy="3552150"/>
          </a:xfrm>
          <a:prstGeom prst="rect">
            <a:avLst/>
          </a:prstGeom>
          <a:noFill/>
          <a:ln>
            <a:noFill/>
          </a:ln>
        </p:spPr>
      </p:pic>
      <p:sp>
        <p:nvSpPr>
          <p:cNvPr id="170" name="Google Shape;170;p28"/>
          <p:cNvSpPr txBox="1"/>
          <p:nvPr/>
        </p:nvSpPr>
        <p:spPr>
          <a:xfrm>
            <a:off x="0" y="4312200"/>
            <a:ext cx="44802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Comfortaa"/>
                <a:ea typeface="Comfortaa"/>
                <a:cs typeface="Comfortaa"/>
                <a:sym typeface="Comfortaa"/>
              </a:rPr>
              <a:t>Christmas tree in La Martinique, a French colony the economy of which is based on exporting bananas to Europe</a:t>
            </a:r>
            <a:endParaRPr>
              <a:latin typeface="Comfortaa"/>
              <a:ea typeface="Comfortaa"/>
              <a:cs typeface="Comfortaa"/>
              <a:sym typeface="Comfortaa"/>
            </a:endParaRPr>
          </a:p>
        </p:txBody>
      </p:sp>
      <p:pic>
        <p:nvPicPr>
          <p:cNvPr id="171" name="Google Shape;171;p28"/>
          <p:cNvPicPr preferRelativeResize="0"/>
          <p:nvPr/>
        </p:nvPicPr>
        <p:blipFill>
          <a:blip r:embed="rId4">
            <a:alphaModFix/>
          </a:blip>
          <a:stretch>
            <a:fillRect/>
          </a:stretch>
        </p:blipFill>
        <p:spPr>
          <a:xfrm>
            <a:off x="4769557" y="727325"/>
            <a:ext cx="4170234" cy="3127676"/>
          </a:xfrm>
          <a:prstGeom prst="rect">
            <a:avLst/>
          </a:prstGeom>
          <a:noFill/>
          <a:ln>
            <a:noFill/>
          </a:ln>
        </p:spPr>
      </p:pic>
      <p:sp>
        <p:nvSpPr>
          <p:cNvPr id="172" name="Google Shape;172;p28"/>
          <p:cNvSpPr txBox="1"/>
          <p:nvPr/>
        </p:nvSpPr>
        <p:spPr>
          <a:xfrm>
            <a:off x="4725075" y="3980100"/>
            <a:ext cx="42660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Comfortaa"/>
                <a:ea typeface="Comfortaa"/>
                <a:cs typeface="Comfortaa"/>
                <a:sym typeface="Comfortaa"/>
              </a:rPr>
              <a:t>A market stall in Mbour, Senegal where the seller is offering Christmas tree and decorations</a:t>
            </a:r>
            <a:endParaRPr>
              <a:latin typeface="Comfortaa"/>
              <a:ea typeface="Comfortaa"/>
              <a:cs typeface="Comfortaa"/>
              <a:sym typeface="Comfortaa"/>
            </a:endParaRPr>
          </a:p>
        </p:txBody>
      </p:sp>
      <p:sp>
        <p:nvSpPr>
          <p:cNvPr id="173" name="Google Shape;173;p28"/>
          <p:cNvSpPr txBox="1"/>
          <p:nvPr/>
        </p:nvSpPr>
        <p:spPr>
          <a:xfrm>
            <a:off x="4769550" y="4527900"/>
            <a:ext cx="4374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F3F3F3"/>
                </a:solidFill>
              </a:rPr>
              <a:t>https://i0.wp.com/www.markandjim.com/wp-content/uploads/2015/12/IMG_0819_Fotor.jpg</a:t>
            </a:r>
            <a:endParaRPr>
              <a:solidFill>
                <a:srgbClr val="F3F3F3"/>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CCCC"/>
        </a:solidFill>
      </p:bgPr>
    </p:bg>
    <p:spTree>
      <p:nvGrpSpPr>
        <p:cNvPr id="177" name="Shape 177"/>
        <p:cNvGrpSpPr/>
        <p:nvPr/>
      </p:nvGrpSpPr>
      <p:grpSpPr>
        <a:xfrm>
          <a:off x="0" y="0"/>
          <a:ext cx="0" cy="0"/>
          <a:chOff x="0" y="0"/>
          <a:chExt cx="0" cy="0"/>
        </a:xfrm>
      </p:grpSpPr>
      <p:pic>
        <p:nvPicPr>
          <p:cNvPr id="178" name="Google Shape;178;p29"/>
          <p:cNvPicPr preferRelativeResize="0"/>
          <p:nvPr/>
        </p:nvPicPr>
        <p:blipFill>
          <a:blip r:embed="rId3">
            <a:alphaModFix/>
          </a:blip>
          <a:stretch>
            <a:fillRect/>
          </a:stretch>
        </p:blipFill>
        <p:spPr>
          <a:xfrm>
            <a:off x="152400" y="152400"/>
            <a:ext cx="4838701" cy="4838701"/>
          </a:xfrm>
          <a:prstGeom prst="rect">
            <a:avLst/>
          </a:prstGeom>
          <a:noFill/>
          <a:ln>
            <a:noFill/>
          </a:ln>
        </p:spPr>
      </p:pic>
      <p:sp>
        <p:nvSpPr>
          <p:cNvPr id="179" name="Google Shape;179;p29"/>
          <p:cNvSpPr txBox="1"/>
          <p:nvPr/>
        </p:nvSpPr>
        <p:spPr>
          <a:xfrm>
            <a:off x="5312650" y="438250"/>
            <a:ext cx="3429000" cy="76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900">
                <a:latin typeface="Comfortaa"/>
                <a:ea typeface="Comfortaa"/>
                <a:cs typeface="Comfortaa"/>
                <a:sym typeface="Comfortaa"/>
              </a:rPr>
              <a:t>West Indian and Creole Christmas</a:t>
            </a:r>
            <a:r>
              <a:rPr lang="en-GB"/>
              <a:t> </a:t>
            </a:r>
            <a:endParaRPr/>
          </a:p>
        </p:txBody>
      </p:sp>
      <p:pic>
        <p:nvPicPr>
          <p:cNvPr id="180" name="Google Shape;180;p29"/>
          <p:cNvPicPr preferRelativeResize="0"/>
          <p:nvPr/>
        </p:nvPicPr>
        <p:blipFill>
          <a:blip r:embed="rId4">
            <a:alphaModFix/>
          </a:blip>
          <a:stretch>
            <a:fillRect/>
          </a:stretch>
        </p:blipFill>
        <p:spPr>
          <a:xfrm>
            <a:off x="5558675" y="1445825"/>
            <a:ext cx="2860075" cy="36993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CCCC"/>
        </a:solidFill>
      </p:bgPr>
    </p:bg>
    <p:spTree>
      <p:nvGrpSpPr>
        <p:cNvPr id="184" name="Shape 184"/>
        <p:cNvGrpSpPr/>
        <p:nvPr/>
      </p:nvGrpSpPr>
      <p:grpSpPr>
        <a:xfrm>
          <a:off x="0" y="0"/>
          <a:ext cx="0" cy="0"/>
          <a:chOff x="0" y="0"/>
          <a:chExt cx="0" cy="0"/>
        </a:xfrm>
      </p:grpSpPr>
      <p:sp>
        <p:nvSpPr>
          <p:cNvPr id="185" name="Google Shape;185;p30"/>
          <p:cNvSpPr txBox="1"/>
          <p:nvPr/>
        </p:nvSpPr>
        <p:spPr>
          <a:xfrm>
            <a:off x="0" y="0"/>
            <a:ext cx="9103200" cy="273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000">
                <a:latin typeface="Comfortaa"/>
                <a:ea typeface="Comfortaa"/>
                <a:cs typeface="Comfortaa"/>
                <a:sym typeface="Comfortaa"/>
              </a:rPr>
              <a:t>Fun fact:</a:t>
            </a:r>
            <a:endParaRPr sz="3000">
              <a:latin typeface="Comfortaa"/>
              <a:ea typeface="Comfortaa"/>
              <a:cs typeface="Comfortaa"/>
              <a:sym typeface="Comfortaa"/>
            </a:endParaRPr>
          </a:p>
          <a:p>
            <a:pPr indent="0" lvl="0" marL="0" rtl="0" algn="l">
              <a:spcBef>
                <a:spcPts val="0"/>
              </a:spcBef>
              <a:spcAft>
                <a:spcPts val="0"/>
              </a:spcAft>
              <a:buNone/>
            </a:pPr>
            <a:r>
              <a:rPr lang="en-GB" sz="3000">
                <a:latin typeface="Comfortaa"/>
                <a:ea typeface="Comfortaa"/>
                <a:cs typeface="Comfortaa"/>
                <a:sym typeface="Comfortaa"/>
              </a:rPr>
              <a:t>Christmas is a dating event in Japan whereas New Year’s Eve is for the family.</a:t>
            </a:r>
            <a:endParaRPr sz="3000">
              <a:latin typeface="Comfortaa"/>
              <a:ea typeface="Comfortaa"/>
              <a:cs typeface="Comfortaa"/>
              <a:sym typeface="Comfortaa"/>
            </a:endParaRPr>
          </a:p>
          <a:p>
            <a:pPr indent="0" lvl="0" marL="0" rtl="0" algn="l">
              <a:spcBef>
                <a:spcPts val="0"/>
              </a:spcBef>
              <a:spcAft>
                <a:spcPts val="0"/>
              </a:spcAft>
              <a:buNone/>
            </a:pPr>
            <a:r>
              <a:rPr lang="en-GB" sz="1900">
                <a:solidFill>
                  <a:schemeClr val="dk1"/>
                </a:solidFill>
                <a:latin typeface="Comfortaa"/>
                <a:ea typeface="Comfortaa"/>
                <a:cs typeface="Comfortaa"/>
                <a:sym typeface="Comfortaa"/>
              </a:rPr>
              <a:t>The popular fast-food restaurant, Kentucky Fried Chicken (KFC), is a</a:t>
            </a:r>
            <a:r>
              <a:rPr lang="en-GB" sz="1900">
                <a:solidFill>
                  <a:schemeClr val="dk1"/>
                </a:solidFill>
                <a:uFill>
                  <a:noFill/>
                </a:uFill>
                <a:latin typeface="Comfortaa"/>
                <a:ea typeface="Comfortaa"/>
                <a:cs typeface="Comfortaa"/>
                <a:sym typeface="Comfortaa"/>
                <a:hlinkClick r:id="rId3">
                  <a:extLst>
                    <a:ext uri="{A12FA001-AC4F-418D-AE19-62706E023703}">
                      <ahyp:hlinkClr val="tx"/>
                    </a:ext>
                  </a:extLst>
                </a:hlinkClick>
              </a:rPr>
              <a:t> national favorite in Japan at Christmas</a:t>
            </a:r>
            <a:r>
              <a:rPr lang="en-GB" sz="1900">
                <a:solidFill>
                  <a:schemeClr val="dk1"/>
                </a:solidFill>
                <a:latin typeface="Comfortaa"/>
                <a:ea typeface="Comfortaa"/>
                <a:cs typeface="Comfortaa"/>
                <a:sym typeface="Comfortaa"/>
              </a:rPr>
              <a:t>. According to the BBC, an estimated 3.6 million Japanese families celebrate with KFC on Christmas.</a:t>
            </a:r>
            <a:endParaRPr sz="3800">
              <a:latin typeface="Comfortaa"/>
              <a:ea typeface="Comfortaa"/>
              <a:cs typeface="Comfortaa"/>
              <a:sym typeface="Comfortaa"/>
            </a:endParaRPr>
          </a:p>
        </p:txBody>
      </p:sp>
      <p:pic>
        <p:nvPicPr>
          <p:cNvPr id="186" name="Google Shape;186;p30"/>
          <p:cNvPicPr preferRelativeResize="0"/>
          <p:nvPr/>
        </p:nvPicPr>
        <p:blipFill>
          <a:blip r:embed="rId4">
            <a:alphaModFix/>
          </a:blip>
          <a:stretch>
            <a:fillRect/>
          </a:stretch>
        </p:blipFill>
        <p:spPr>
          <a:xfrm>
            <a:off x="2604975" y="2571750"/>
            <a:ext cx="4206900" cy="2366375"/>
          </a:xfrm>
          <a:prstGeom prst="rect">
            <a:avLst/>
          </a:prstGeom>
          <a:noFill/>
          <a:ln>
            <a:noFill/>
          </a:ln>
        </p:spPr>
      </p:pic>
      <p:pic>
        <p:nvPicPr>
          <p:cNvPr id="187" name="Google Shape;187;p30"/>
          <p:cNvPicPr preferRelativeResize="0"/>
          <p:nvPr/>
        </p:nvPicPr>
        <p:blipFill>
          <a:blip r:embed="rId5">
            <a:alphaModFix/>
          </a:blip>
          <a:stretch>
            <a:fillRect/>
          </a:stretch>
        </p:blipFill>
        <p:spPr>
          <a:xfrm>
            <a:off x="7694850" y="0"/>
            <a:ext cx="1449150" cy="9661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CCCC"/>
        </a:solidFill>
      </p:bgPr>
    </p:bg>
    <p:spTree>
      <p:nvGrpSpPr>
        <p:cNvPr id="59" name="Shape 59"/>
        <p:cNvGrpSpPr/>
        <p:nvPr/>
      </p:nvGrpSpPr>
      <p:grpSpPr>
        <a:xfrm>
          <a:off x="0" y="0"/>
          <a:ext cx="0" cy="0"/>
          <a:chOff x="0" y="0"/>
          <a:chExt cx="0" cy="0"/>
        </a:xfrm>
      </p:grpSpPr>
      <p:sp>
        <p:nvSpPr>
          <p:cNvPr id="60" name="Google Shape;60;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Neolithic roots</a:t>
            </a:r>
            <a:endParaRPr/>
          </a:p>
        </p:txBody>
      </p:sp>
      <p:sp>
        <p:nvSpPr>
          <p:cNvPr id="61" name="Google Shape;61;p14"/>
          <p:cNvSpPr txBox="1"/>
          <p:nvPr>
            <p:ph idx="1" type="body"/>
          </p:nvPr>
        </p:nvSpPr>
        <p:spPr>
          <a:xfrm>
            <a:off x="311700" y="1152475"/>
            <a:ext cx="4341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a:t>From early celebration of lights and fire to Celtic belief systems and folklore</a:t>
            </a:r>
            <a:endParaRPr/>
          </a:p>
        </p:txBody>
      </p:sp>
      <p:pic>
        <p:nvPicPr>
          <p:cNvPr id="62" name="Google Shape;62;p14"/>
          <p:cNvPicPr preferRelativeResize="0"/>
          <p:nvPr/>
        </p:nvPicPr>
        <p:blipFill>
          <a:blip r:embed="rId3">
            <a:alphaModFix/>
          </a:blip>
          <a:stretch>
            <a:fillRect/>
          </a:stretch>
        </p:blipFill>
        <p:spPr>
          <a:xfrm>
            <a:off x="4758838" y="76200"/>
            <a:ext cx="4162425" cy="5067300"/>
          </a:xfrm>
          <a:prstGeom prst="rect">
            <a:avLst/>
          </a:prstGeom>
          <a:noFill/>
          <a:ln>
            <a:noFill/>
          </a:ln>
        </p:spPr>
      </p:pic>
      <p:pic>
        <p:nvPicPr>
          <p:cNvPr id="63" name="Google Shape;63;p14"/>
          <p:cNvPicPr preferRelativeResize="0"/>
          <p:nvPr/>
        </p:nvPicPr>
        <p:blipFill>
          <a:blip r:embed="rId4">
            <a:alphaModFix/>
          </a:blip>
          <a:stretch>
            <a:fillRect/>
          </a:stretch>
        </p:blipFill>
        <p:spPr>
          <a:xfrm>
            <a:off x="152400" y="2844677"/>
            <a:ext cx="4300275" cy="19073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Before Christianity</a:t>
            </a:r>
            <a:endParaRPr/>
          </a:p>
        </p:txBody>
      </p:sp>
      <p:sp>
        <p:nvSpPr>
          <p:cNvPr id="69" name="Google Shape;69;p15"/>
          <p:cNvSpPr txBox="1"/>
          <p:nvPr>
            <p:ph idx="1" type="body"/>
          </p:nvPr>
        </p:nvSpPr>
        <p:spPr>
          <a:xfrm>
            <a:off x="153075" y="1152475"/>
            <a:ext cx="8991000" cy="3858300"/>
          </a:xfrm>
          <a:prstGeom prst="rect">
            <a:avLst/>
          </a:prstGeom>
        </p:spPr>
        <p:txBody>
          <a:bodyPr anchorCtr="0" anchor="t" bIns="91425" lIns="91425" spcFirstLastPara="1" rIns="91425" wrap="square" tIns="91425">
            <a:normAutofit fontScale="25000" lnSpcReduction="10000"/>
          </a:bodyPr>
          <a:lstStyle/>
          <a:p>
            <a:pPr indent="0" lvl="0" marL="0" rtl="0" algn="l">
              <a:spcBef>
                <a:spcPts val="0"/>
              </a:spcBef>
              <a:spcAft>
                <a:spcPts val="0"/>
              </a:spcAft>
              <a:buClr>
                <a:schemeClr val="dk1"/>
              </a:buClr>
              <a:buSzPct val="30136"/>
              <a:buFont typeface="Arial"/>
              <a:buNone/>
            </a:pPr>
            <a:r>
              <a:rPr lang="en-GB" sz="3650">
                <a:latin typeface="Arial"/>
                <a:ea typeface="Arial"/>
                <a:cs typeface="Arial"/>
                <a:sym typeface="Arial"/>
              </a:rPr>
              <a:t>Neolithic people built mounds or tombs with corridors the design of which would align with winter sun rays only once a year, on the winter solstice to create a passageway leading to the beyond. (e.g. Newgrange Stone Age passage tomb in Ireland).</a:t>
            </a:r>
            <a:endParaRPr sz="3650">
              <a:latin typeface="Arial"/>
              <a:ea typeface="Arial"/>
              <a:cs typeface="Arial"/>
              <a:sym typeface="Arial"/>
            </a:endParaRPr>
          </a:p>
          <a:p>
            <a:pPr indent="0" lvl="0" marL="0" rtl="0" algn="l">
              <a:spcBef>
                <a:spcPts val="0"/>
              </a:spcBef>
              <a:spcAft>
                <a:spcPts val="0"/>
              </a:spcAft>
              <a:buClr>
                <a:schemeClr val="dk1"/>
              </a:buClr>
              <a:buSzPct val="30136"/>
              <a:buFont typeface="Arial"/>
              <a:buNone/>
            </a:pPr>
            <a:r>
              <a:rPr lang="en-GB" sz="3650">
                <a:latin typeface="Arial"/>
                <a:ea typeface="Arial"/>
                <a:cs typeface="Arial"/>
                <a:sym typeface="Arial"/>
              </a:rPr>
              <a:t>In pre-Celtic minds, thousands of years before Jesus Christ, the longest night on the 21st of December was paradoxically the only time when one could enter in direct communication with the realm of the spirits.</a:t>
            </a:r>
            <a:endParaRPr sz="3650">
              <a:latin typeface="Arial"/>
              <a:ea typeface="Arial"/>
              <a:cs typeface="Arial"/>
              <a:sym typeface="Arial"/>
            </a:endParaRPr>
          </a:p>
          <a:p>
            <a:pPr indent="0" lvl="0" marL="0" rtl="0" algn="l">
              <a:spcBef>
                <a:spcPts val="0"/>
              </a:spcBef>
              <a:spcAft>
                <a:spcPts val="0"/>
              </a:spcAft>
              <a:buClr>
                <a:schemeClr val="dk1"/>
              </a:buClr>
              <a:buSzPct val="30136"/>
              <a:buFont typeface="Arial"/>
              <a:buNone/>
            </a:pPr>
            <a:r>
              <a:rPr lang="en-GB" sz="3650">
                <a:highlight>
                  <a:srgbClr val="FFFFFF"/>
                </a:highlight>
                <a:latin typeface="Arial"/>
                <a:ea typeface="Arial"/>
                <a:cs typeface="Arial"/>
                <a:sym typeface="Arial"/>
              </a:rPr>
              <a:t>Later, according to Celtic myth, the solstice marked a great battle between the Oak King who represented the light, and the Holly King who represented darkness. Eventually the Oak King would be victorious at the winter solstice, and daylight would slowly return to the land until it was time to do battle again, on the 21st of June at the summer solstice. </a:t>
            </a:r>
            <a:endParaRPr sz="3650">
              <a:highlight>
                <a:srgbClr val="FFFFFF"/>
              </a:highlight>
              <a:latin typeface="Arial"/>
              <a:ea typeface="Arial"/>
              <a:cs typeface="Arial"/>
              <a:sym typeface="Arial"/>
            </a:endParaRPr>
          </a:p>
          <a:p>
            <a:pPr indent="0" lvl="0" marL="0" rtl="0" algn="l">
              <a:spcBef>
                <a:spcPts val="0"/>
              </a:spcBef>
              <a:spcAft>
                <a:spcPts val="0"/>
              </a:spcAft>
              <a:buClr>
                <a:schemeClr val="dk1"/>
              </a:buClr>
              <a:buSzPct val="30136"/>
              <a:buFont typeface="Arial"/>
              <a:buNone/>
            </a:pPr>
            <a:r>
              <a:rPr lang="en-GB" sz="3650">
                <a:highlight>
                  <a:srgbClr val="FFFFFF"/>
                </a:highlight>
                <a:latin typeface="Arial"/>
                <a:ea typeface="Arial"/>
                <a:cs typeface="Arial"/>
                <a:sym typeface="Arial"/>
              </a:rPr>
              <a:t>Druids revered the mistletoe plant as ‘ever green’, which signified continued life over the cold dark winter. It was also believed to have aphrodisiac properties hence the association with a chaste kiss. We still use it to this day.</a:t>
            </a:r>
            <a:endParaRPr sz="3650">
              <a:latin typeface="Arial"/>
              <a:ea typeface="Arial"/>
              <a:cs typeface="Arial"/>
              <a:sym typeface="Arial"/>
            </a:endParaRPr>
          </a:p>
          <a:p>
            <a:pPr indent="0" lvl="0" marL="0" rtl="0" algn="l">
              <a:spcBef>
                <a:spcPts val="0"/>
              </a:spcBef>
              <a:spcAft>
                <a:spcPts val="0"/>
              </a:spcAft>
              <a:buClr>
                <a:schemeClr val="dk1"/>
              </a:buClr>
              <a:buSzPct val="30136"/>
              <a:buFont typeface="Arial"/>
              <a:buNone/>
            </a:pPr>
            <a:r>
              <a:rPr lang="en-GB" sz="3650">
                <a:latin typeface="Arial"/>
                <a:ea typeface="Arial"/>
                <a:cs typeface="Arial"/>
                <a:sym typeface="Arial"/>
              </a:rPr>
              <a:t>The winter solstice would be the occasion to make a great feast, butcher some animals and enjoy the harvest before the harshest winter months came. It was not a rare occurrence to lose family members due to malnutrition in the winter months (from January to April) when food was scarce. To light fires in the night was a way to repel the evil spirits and appeal to the gods for protection.  </a:t>
            </a:r>
            <a:endParaRPr sz="3650">
              <a:latin typeface="Arial"/>
              <a:ea typeface="Arial"/>
              <a:cs typeface="Arial"/>
              <a:sym typeface="Arial"/>
            </a:endParaRPr>
          </a:p>
          <a:p>
            <a:pPr indent="0" lvl="0" marL="0" rtl="0" algn="l">
              <a:spcBef>
                <a:spcPts val="0"/>
              </a:spcBef>
              <a:spcAft>
                <a:spcPts val="0"/>
              </a:spcAft>
              <a:buClr>
                <a:schemeClr val="dk1"/>
              </a:buClr>
              <a:buSzPct val="30136"/>
              <a:buFont typeface="Arial"/>
              <a:buNone/>
            </a:pPr>
            <a:r>
              <a:rPr lang="en-GB" sz="3650">
                <a:latin typeface="Arial"/>
                <a:ea typeface="Arial"/>
                <a:cs typeface="Arial"/>
                <a:sym typeface="Arial"/>
              </a:rPr>
              <a:t>When the Romans expanded their empire over Northern Europe, they decided to extend their Saturnials (which happened in early December) to the Pagan celebrations at the end of the December months. The idea of a banquet became popular and early Europeans started exchanging gifts.</a:t>
            </a:r>
            <a:endParaRPr sz="3650">
              <a:latin typeface="Arial"/>
              <a:ea typeface="Arial"/>
              <a:cs typeface="Arial"/>
              <a:sym typeface="Arial"/>
            </a:endParaRPr>
          </a:p>
          <a:p>
            <a:pPr indent="0" lvl="0" marL="0" rtl="0" algn="l">
              <a:spcBef>
                <a:spcPts val="0"/>
              </a:spcBef>
              <a:spcAft>
                <a:spcPts val="0"/>
              </a:spcAft>
              <a:buClr>
                <a:schemeClr val="dk1"/>
              </a:buClr>
              <a:buSzPct val="30136"/>
              <a:buFont typeface="Arial"/>
              <a:buNone/>
            </a:pPr>
            <a:r>
              <a:rPr lang="en-GB" sz="3650">
                <a:latin typeface="Arial"/>
                <a:ea typeface="Arial"/>
                <a:cs typeface="Arial"/>
                <a:sym typeface="Arial"/>
              </a:rPr>
              <a:t>We are familiar with wreaths worn on the crown of famous political heads in Ancient Greece and Rome to adorn the powerful and morally righteous, we might not realise the practice was also common in Ancient Egypt and amongst the Jews to decorate homes for religious purposes such as weddings or the two-day Spring festival of Shavuot.</a:t>
            </a:r>
            <a:endParaRPr sz="3650">
              <a:latin typeface="Arial"/>
              <a:ea typeface="Arial"/>
              <a:cs typeface="Arial"/>
              <a:sym typeface="Arial"/>
            </a:endParaRPr>
          </a:p>
          <a:p>
            <a:pPr indent="0" lvl="0" marL="0" rtl="0" algn="l">
              <a:spcBef>
                <a:spcPts val="0"/>
              </a:spcBef>
              <a:spcAft>
                <a:spcPts val="0"/>
              </a:spcAft>
              <a:buClr>
                <a:schemeClr val="dk1"/>
              </a:buClr>
              <a:buSzPct val="30136"/>
              <a:buFont typeface="Arial"/>
              <a:buNone/>
            </a:pPr>
            <a:r>
              <a:rPr lang="en-GB" sz="3650">
                <a:latin typeface="Arial"/>
                <a:ea typeface="Arial"/>
                <a:cs typeface="Arial"/>
                <a:sym typeface="Arial"/>
              </a:rPr>
              <a:t>The wreaths promoted the harvest and the blessings of nature and the richness of the soil.</a:t>
            </a:r>
            <a:endParaRPr sz="3650">
              <a:latin typeface="Arial"/>
              <a:ea typeface="Arial"/>
              <a:cs typeface="Arial"/>
              <a:sym typeface="Arial"/>
            </a:endParaRPr>
          </a:p>
          <a:p>
            <a:pPr indent="0" lvl="0" marL="0" rtl="0" algn="l">
              <a:spcBef>
                <a:spcPts val="0"/>
              </a:spcBef>
              <a:spcAft>
                <a:spcPts val="0"/>
              </a:spcAft>
              <a:buClr>
                <a:schemeClr val="dk1"/>
              </a:buClr>
              <a:buSzPct val="30136"/>
              <a:buFont typeface="Arial"/>
              <a:buNone/>
            </a:pPr>
            <a:r>
              <a:rPr lang="en-GB" sz="3650">
                <a:latin typeface="Arial"/>
                <a:ea typeface="Arial"/>
                <a:cs typeface="Arial"/>
                <a:sym typeface="Arial"/>
              </a:rPr>
              <a:t>It appears that Christmas is a celebration rooted in agriculture and the passing of seasons. It could be argued that it is deeply connected to natural elements mostly: wood, fire (light and sun) and earth.</a:t>
            </a:r>
            <a:endParaRPr sz="3650">
              <a:latin typeface="Arial"/>
              <a:ea typeface="Arial"/>
              <a:cs typeface="Arial"/>
              <a:sym typeface="Arial"/>
            </a:endParaRPr>
          </a:p>
          <a:p>
            <a:pPr indent="0" lvl="0" marL="0" rtl="0" algn="l">
              <a:spcBef>
                <a:spcPts val="0"/>
              </a:spcBef>
              <a:spcAft>
                <a:spcPts val="0"/>
              </a:spcAft>
              <a:buClr>
                <a:schemeClr val="dk1"/>
              </a:buClr>
              <a:buSzPct val="30136"/>
              <a:buFont typeface="Arial"/>
              <a:buNone/>
            </a:pPr>
            <a:r>
              <a:rPr lang="en-GB" sz="3650">
                <a:latin typeface="Arial"/>
                <a:ea typeface="Arial"/>
                <a:cs typeface="Arial"/>
                <a:sym typeface="Arial"/>
              </a:rPr>
              <a:t>When Christianity spread over Europe, someone, unknown to us, decided that Jesus Christ’s date of birth would coincide with early pagan celebrations of the winter solstice. This was a very clever decision since it allowed Christianity to reappropriate this popular event and shape it in a biblical way. The nativity became fundamental to the celebration. It was indeed a relatable event with the positive rejoicing at a baby’s birth. Using the advent calendar, the three Kings, the epiphany and all these dates to punctuate the year in order to rearrange the lives of Christians, Christmas lost its strong pagan flavours.</a:t>
            </a:r>
            <a:endParaRPr sz="3650">
              <a:latin typeface="Arial"/>
              <a:ea typeface="Arial"/>
              <a:cs typeface="Arial"/>
              <a:sym typeface="Arial"/>
            </a:endParaRPr>
          </a:p>
          <a:p>
            <a:pPr indent="0" lvl="0" marL="0" rtl="0" algn="l">
              <a:spcBef>
                <a:spcPts val="0"/>
              </a:spcBef>
              <a:spcAft>
                <a:spcPts val="0"/>
              </a:spcAft>
              <a:buClr>
                <a:schemeClr val="dk1"/>
              </a:buClr>
              <a:buSzPct val="91666"/>
              <a:buFont typeface="Arial"/>
              <a:buNone/>
            </a:pPr>
            <a:r>
              <a:t/>
            </a:r>
            <a:endParaRPr sz="1200">
              <a:latin typeface="Arial"/>
              <a:ea typeface="Arial"/>
              <a:cs typeface="Arial"/>
              <a:sym typeface="Arial"/>
            </a:endParaRPr>
          </a:p>
          <a:p>
            <a:pPr indent="0" lvl="0" marL="0" rtl="0" algn="l">
              <a:spcBef>
                <a:spcPts val="0"/>
              </a:spcBef>
              <a:spcAft>
                <a:spcPts val="120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CCCC"/>
        </a:solidFill>
      </p:bgPr>
    </p:bg>
    <p:spTree>
      <p:nvGrpSpPr>
        <p:cNvPr id="73" name="Shape 73"/>
        <p:cNvGrpSpPr/>
        <p:nvPr/>
      </p:nvGrpSpPr>
      <p:grpSpPr>
        <a:xfrm>
          <a:off x="0" y="0"/>
          <a:ext cx="0" cy="0"/>
          <a:chOff x="0" y="0"/>
          <a:chExt cx="0" cy="0"/>
        </a:xfrm>
      </p:grpSpPr>
      <p:sp>
        <p:nvSpPr>
          <p:cNvPr id="74" name="Google Shape;74;p16"/>
          <p:cNvSpPr txBox="1"/>
          <p:nvPr>
            <p:ph type="title"/>
          </p:nvPr>
        </p:nvSpPr>
        <p:spPr>
          <a:xfrm>
            <a:off x="138225" y="47000"/>
            <a:ext cx="43725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Forest School Christmas</a:t>
            </a:r>
            <a:endParaRPr/>
          </a:p>
        </p:txBody>
      </p:sp>
      <p:sp>
        <p:nvSpPr>
          <p:cNvPr id="75" name="Google Shape;75;p16"/>
          <p:cNvSpPr txBox="1"/>
          <p:nvPr>
            <p:ph idx="1" type="body"/>
          </p:nvPr>
        </p:nvSpPr>
        <p:spPr>
          <a:xfrm>
            <a:off x="4282400" y="4194400"/>
            <a:ext cx="4088700" cy="797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a:t>The Gods of </a:t>
            </a:r>
            <a:r>
              <a:rPr lang="en-GB"/>
              <a:t>Solstice and Yule: Oak and </a:t>
            </a:r>
            <a:r>
              <a:rPr lang="en-GB"/>
              <a:t> Holly  </a:t>
            </a:r>
            <a:endParaRPr/>
          </a:p>
        </p:txBody>
      </p:sp>
      <p:pic>
        <p:nvPicPr>
          <p:cNvPr id="76" name="Google Shape;76;p16"/>
          <p:cNvPicPr preferRelativeResize="0"/>
          <p:nvPr/>
        </p:nvPicPr>
        <p:blipFill>
          <a:blip r:embed="rId3">
            <a:alphaModFix/>
          </a:blip>
          <a:stretch>
            <a:fillRect/>
          </a:stretch>
        </p:blipFill>
        <p:spPr>
          <a:xfrm>
            <a:off x="311688" y="1192550"/>
            <a:ext cx="3571875" cy="3619500"/>
          </a:xfrm>
          <a:prstGeom prst="rect">
            <a:avLst/>
          </a:prstGeom>
          <a:noFill/>
          <a:ln>
            <a:noFill/>
          </a:ln>
        </p:spPr>
      </p:pic>
      <p:pic>
        <p:nvPicPr>
          <p:cNvPr id="77" name="Google Shape;77;p16"/>
          <p:cNvPicPr preferRelativeResize="0"/>
          <p:nvPr/>
        </p:nvPicPr>
        <p:blipFill>
          <a:blip r:embed="rId4">
            <a:alphaModFix/>
          </a:blip>
          <a:stretch>
            <a:fillRect/>
          </a:stretch>
        </p:blipFill>
        <p:spPr>
          <a:xfrm>
            <a:off x="4282395" y="909775"/>
            <a:ext cx="4499100" cy="30843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CCCC"/>
        </a:solidFill>
      </p:bgPr>
    </p:bg>
    <p:spTree>
      <p:nvGrpSpPr>
        <p:cNvPr id="81" name="Shape 81"/>
        <p:cNvGrpSpPr/>
        <p:nvPr/>
      </p:nvGrpSpPr>
      <p:grpSpPr>
        <a:xfrm>
          <a:off x="0" y="0"/>
          <a:ext cx="0" cy="0"/>
          <a:chOff x="0" y="0"/>
          <a:chExt cx="0" cy="0"/>
        </a:xfrm>
      </p:grpSpPr>
      <p:sp>
        <p:nvSpPr>
          <p:cNvPr id="82" name="Google Shape;82;p17"/>
          <p:cNvSpPr txBox="1"/>
          <p:nvPr>
            <p:ph type="title"/>
          </p:nvPr>
        </p:nvSpPr>
        <p:spPr>
          <a:xfrm>
            <a:off x="311700" y="91850"/>
            <a:ext cx="5240100" cy="925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Germanic and Scandinavian roots</a:t>
            </a:r>
            <a:endParaRPr/>
          </a:p>
        </p:txBody>
      </p:sp>
      <p:sp>
        <p:nvSpPr>
          <p:cNvPr id="83" name="Google Shape;83;p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84" name="Google Shape;84;p17"/>
          <p:cNvPicPr preferRelativeResize="0"/>
          <p:nvPr/>
        </p:nvPicPr>
        <p:blipFill>
          <a:blip r:embed="rId3">
            <a:alphaModFix/>
          </a:blip>
          <a:stretch>
            <a:fillRect/>
          </a:stretch>
        </p:blipFill>
        <p:spPr>
          <a:xfrm>
            <a:off x="311700" y="1107125"/>
            <a:ext cx="5159876" cy="3821100"/>
          </a:xfrm>
          <a:prstGeom prst="rect">
            <a:avLst/>
          </a:prstGeom>
          <a:noFill/>
          <a:ln>
            <a:noFill/>
          </a:ln>
        </p:spPr>
      </p:pic>
      <p:pic>
        <p:nvPicPr>
          <p:cNvPr id="85" name="Google Shape;85;p17"/>
          <p:cNvPicPr preferRelativeResize="0"/>
          <p:nvPr/>
        </p:nvPicPr>
        <p:blipFill>
          <a:blip r:embed="rId4">
            <a:alphaModFix/>
          </a:blip>
          <a:stretch>
            <a:fillRect/>
          </a:stretch>
        </p:blipFill>
        <p:spPr>
          <a:xfrm>
            <a:off x="5595325" y="207602"/>
            <a:ext cx="3296944" cy="2472700"/>
          </a:xfrm>
          <a:prstGeom prst="rect">
            <a:avLst/>
          </a:prstGeom>
          <a:noFill/>
          <a:ln>
            <a:noFill/>
          </a:ln>
        </p:spPr>
      </p:pic>
      <p:sp>
        <p:nvSpPr>
          <p:cNvPr id="86" name="Google Shape;86;p17"/>
          <p:cNvSpPr txBox="1"/>
          <p:nvPr/>
        </p:nvSpPr>
        <p:spPr>
          <a:xfrm>
            <a:off x="5743800" y="2804225"/>
            <a:ext cx="30000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Comfortaa"/>
                <a:ea typeface="Comfortaa"/>
                <a:cs typeface="Comfortaa"/>
                <a:sym typeface="Comfortaa"/>
              </a:rPr>
              <a:t>Etymology. From Middle English yol, from Old English ġeōl, ġeola (“Christmastide, midwinter”), either cognate with or from Old Norse jól, from Proto-Germanic *jehwlą, from Proto-Indo-European *yekə- (“joke, play”), related to Proto-Indo-European *yek- (“to speak, utter”).</a:t>
            </a:r>
            <a:endParaRPr>
              <a:latin typeface="Comfortaa"/>
              <a:ea typeface="Comfortaa"/>
              <a:cs typeface="Comfortaa"/>
              <a:sym typeface="Comforta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CCCC"/>
        </a:solidFill>
      </p:bgPr>
    </p:bg>
    <p:spTree>
      <p:nvGrpSpPr>
        <p:cNvPr id="90" name="Shape 90"/>
        <p:cNvGrpSpPr/>
        <p:nvPr/>
      </p:nvGrpSpPr>
      <p:grpSpPr>
        <a:xfrm>
          <a:off x="0" y="0"/>
          <a:ext cx="0" cy="0"/>
          <a:chOff x="0" y="0"/>
          <a:chExt cx="0" cy="0"/>
        </a:xfrm>
      </p:grpSpPr>
      <p:pic>
        <p:nvPicPr>
          <p:cNvPr id="91" name="Google Shape;91;p18"/>
          <p:cNvPicPr preferRelativeResize="0"/>
          <p:nvPr/>
        </p:nvPicPr>
        <p:blipFill>
          <a:blip r:embed="rId3">
            <a:alphaModFix/>
          </a:blip>
          <a:stretch>
            <a:fillRect/>
          </a:stretch>
        </p:blipFill>
        <p:spPr>
          <a:xfrm>
            <a:off x="152400" y="152400"/>
            <a:ext cx="3084400" cy="4770825"/>
          </a:xfrm>
          <a:prstGeom prst="rect">
            <a:avLst/>
          </a:prstGeom>
          <a:noFill/>
          <a:ln>
            <a:noFill/>
          </a:ln>
        </p:spPr>
      </p:pic>
      <p:sp>
        <p:nvSpPr>
          <p:cNvPr id="92" name="Google Shape;92;p18"/>
          <p:cNvSpPr txBox="1"/>
          <p:nvPr/>
        </p:nvSpPr>
        <p:spPr>
          <a:xfrm>
            <a:off x="3651950" y="1307025"/>
            <a:ext cx="50283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600">
                <a:latin typeface="Comfortaa"/>
                <a:ea typeface="Comfortaa"/>
                <a:cs typeface="Comfortaa"/>
                <a:sym typeface="Comfortaa"/>
              </a:rPr>
              <a:t>Scary Christmas Krampus in Germanic countries</a:t>
            </a:r>
            <a:endParaRPr sz="3600">
              <a:latin typeface="Comfortaa"/>
              <a:ea typeface="Comfortaa"/>
              <a:cs typeface="Comfortaa"/>
              <a:sym typeface="Comforta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CCCC"/>
        </a:solidFill>
      </p:bgPr>
    </p:bg>
    <p:spTree>
      <p:nvGrpSpPr>
        <p:cNvPr id="96" name="Shape 96"/>
        <p:cNvGrpSpPr/>
        <p:nvPr/>
      </p:nvGrpSpPr>
      <p:grpSpPr>
        <a:xfrm>
          <a:off x="0" y="0"/>
          <a:ext cx="0" cy="0"/>
          <a:chOff x="0" y="0"/>
          <a:chExt cx="0" cy="0"/>
        </a:xfrm>
      </p:grpSpPr>
      <p:sp>
        <p:nvSpPr>
          <p:cNvPr id="97" name="Google Shape;97;p19"/>
          <p:cNvSpPr txBox="1"/>
          <p:nvPr>
            <p:ph type="title"/>
          </p:nvPr>
        </p:nvSpPr>
        <p:spPr>
          <a:xfrm>
            <a:off x="99625" y="618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L’annulation du père fouettard à </a:t>
            </a:r>
            <a:r>
              <a:rPr lang="en-GB"/>
              <a:t>Utrecht</a:t>
            </a:r>
            <a:r>
              <a:rPr lang="en-GB"/>
              <a:t> en Hollande en 2015</a:t>
            </a:r>
            <a:endParaRPr/>
          </a:p>
        </p:txBody>
      </p:sp>
      <p:sp>
        <p:nvSpPr>
          <p:cNvPr id="98" name="Google Shape;98;p19"/>
          <p:cNvSpPr txBox="1"/>
          <p:nvPr>
            <p:ph idx="1" type="body"/>
          </p:nvPr>
        </p:nvSpPr>
        <p:spPr>
          <a:xfrm>
            <a:off x="1072850" y="787075"/>
            <a:ext cx="8520600" cy="277500"/>
          </a:xfrm>
          <a:prstGeom prst="rect">
            <a:avLst/>
          </a:prstGeom>
        </p:spPr>
        <p:txBody>
          <a:bodyPr anchorCtr="0" anchor="t" bIns="91425" lIns="91425" spcFirstLastPara="1" rIns="91425" wrap="square" tIns="91425">
            <a:normAutofit fontScale="32500"/>
          </a:bodyPr>
          <a:lstStyle/>
          <a:p>
            <a:pPr indent="0" lvl="0" marL="0" rtl="0" algn="l">
              <a:spcBef>
                <a:spcPts val="0"/>
              </a:spcBef>
              <a:spcAft>
                <a:spcPts val="1200"/>
              </a:spcAft>
              <a:buNone/>
            </a:pPr>
            <a:r>
              <a:rPr lang="en-GB" u="sng">
                <a:solidFill>
                  <a:schemeClr val="hlink"/>
                </a:solidFill>
                <a:hlinkClick r:id="rId3"/>
              </a:rPr>
              <a:t>https://www.rtl.be/info/monde/europe/plus-de-pere-fouettard-dans-les-ecoles-d-utrecht-nous-voulons-celebrer-saint-nicolas-d-une-maniere-respectueuse-pour-tous--759075.aspx</a:t>
            </a:r>
            <a:endParaRPr/>
          </a:p>
        </p:txBody>
      </p:sp>
      <p:pic>
        <p:nvPicPr>
          <p:cNvPr id="99" name="Google Shape;99;p19"/>
          <p:cNvPicPr preferRelativeResize="0"/>
          <p:nvPr/>
        </p:nvPicPr>
        <p:blipFill>
          <a:blip r:embed="rId4">
            <a:alphaModFix/>
          </a:blip>
          <a:stretch>
            <a:fillRect/>
          </a:stretch>
        </p:blipFill>
        <p:spPr>
          <a:xfrm>
            <a:off x="311700" y="1217100"/>
            <a:ext cx="6286500" cy="3524250"/>
          </a:xfrm>
          <a:prstGeom prst="rect">
            <a:avLst/>
          </a:prstGeom>
          <a:noFill/>
          <a:ln>
            <a:noFill/>
          </a:ln>
        </p:spPr>
      </p:pic>
      <p:sp>
        <p:nvSpPr>
          <p:cNvPr id="100" name="Google Shape;100;p19"/>
          <p:cNvSpPr txBox="1"/>
          <p:nvPr/>
        </p:nvSpPr>
        <p:spPr>
          <a:xfrm>
            <a:off x="6598200" y="1691450"/>
            <a:ext cx="26580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000">
                <a:latin typeface="Comfortaa"/>
                <a:ea typeface="Comfortaa"/>
                <a:cs typeface="Comfortaa"/>
                <a:sym typeface="Comfortaa"/>
              </a:rPr>
              <a:t>Racist Christmas</a:t>
            </a:r>
            <a:endParaRPr sz="3000">
              <a:latin typeface="Comfortaa"/>
              <a:ea typeface="Comfortaa"/>
              <a:cs typeface="Comfortaa"/>
              <a:sym typeface="Comfortaa"/>
            </a:endParaRPr>
          </a:p>
          <a:p>
            <a:pPr indent="0" lvl="0" marL="0" rtl="0" algn="l">
              <a:spcBef>
                <a:spcPts val="0"/>
              </a:spcBef>
              <a:spcAft>
                <a:spcPts val="0"/>
              </a:spcAft>
              <a:buNone/>
            </a:pPr>
            <a:r>
              <a:rPr lang="en-GB" sz="3000">
                <a:latin typeface="Comfortaa"/>
                <a:ea typeface="Comfortaa"/>
                <a:cs typeface="Comfortaa"/>
                <a:sym typeface="Comfortaa"/>
              </a:rPr>
              <a:t>In the Netherlands</a:t>
            </a:r>
            <a:endParaRPr sz="3000">
              <a:latin typeface="Comfortaa"/>
              <a:ea typeface="Comfortaa"/>
              <a:cs typeface="Comfortaa"/>
              <a:sym typeface="Comfortaa"/>
            </a:endParaRPr>
          </a:p>
        </p:txBody>
      </p:sp>
      <p:sp>
        <p:nvSpPr>
          <p:cNvPr id="101" name="Google Shape;101;p19"/>
          <p:cNvSpPr/>
          <p:nvPr/>
        </p:nvSpPr>
        <p:spPr>
          <a:xfrm rot="2206475">
            <a:off x="991811" y="3452086"/>
            <a:ext cx="2452443" cy="53580"/>
          </a:xfrm>
          <a:prstGeom prst="rect">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9"/>
          <p:cNvSpPr/>
          <p:nvPr/>
        </p:nvSpPr>
        <p:spPr>
          <a:xfrm rot="9483823">
            <a:off x="1091853" y="3490406"/>
            <a:ext cx="2413972" cy="38495"/>
          </a:xfrm>
          <a:prstGeom prst="rect">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CCCC"/>
        </a:solidFill>
      </p:bgPr>
    </p:bg>
    <p:spTree>
      <p:nvGrpSpPr>
        <p:cNvPr id="106" name="Shape 106"/>
        <p:cNvGrpSpPr/>
        <p:nvPr/>
      </p:nvGrpSpPr>
      <p:grpSpPr>
        <a:xfrm>
          <a:off x="0" y="0"/>
          <a:ext cx="0" cy="0"/>
          <a:chOff x="0" y="0"/>
          <a:chExt cx="0" cy="0"/>
        </a:xfrm>
      </p:grpSpPr>
      <p:sp>
        <p:nvSpPr>
          <p:cNvPr id="107" name="Google Shape;107;p20"/>
          <p:cNvSpPr/>
          <p:nvPr/>
        </p:nvSpPr>
        <p:spPr>
          <a:xfrm>
            <a:off x="210975" y="1185427"/>
            <a:ext cx="6539886" cy="3907872"/>
          </a:xfrm>
          <a:prstGeom prst="irregularSeal2">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342900" lvl="0" marL="457200" rtl="0" algn="l">
              <a:spcBef>
                <a:spcPts val="0"/>
              </a:spcBef>
              <a:spcAft>
                <a:spcPts val="0"/>
              </a:spcAft>
              <a:buSzPts val="1800"/>
              <a:buChar char="➢"/>
            </a:pPr>
            <a:r>
              <a:rPr lang="en-GB" sz="1800"/>
              <a:t>Inconceivable</a:t>
            </a:r>
            <a:r>
              <a:rPr lang="en-GB" sz="1800"/>
              <a:t> en 2022.</a:t>
            </a:r>
            <a:endParaRPr sz="1800"/>
          </a:p>
          <a:p>
            <a:pPr indent="-342900" lvl="0" marL="457200" rtl="0" algn="l">
              <a:spcBef>
                <a:spcPts val="0"/>
              </a:spcBef>
              <a:spcAft>
                <a:spcPts val="0"/>
              </a:spcAft>
              <a:buSzPts val="1800"/>
              <a:buChar char="➢"/>
            </a:pPr>
            <a:r>
              <a:rPr lang="en-GB" sz="1800"/>
              <a:t>Inacceptable</a:t>
            </a:r>
            <a:endParaRPr sz="1800"/>
          </a:p>
          <a:p>
            <a:pPr indent="-342900" lvl="0" marL="457200" rtl="0" algn="l">
              <a:spcBef>
                <a:spcPts val="0"/>
              </a:spcBef>
              <a:spcAft>
                <a:spcPts val="0"/>
              </a:spcAft>
              <a:buSzPts val="1800"/>
              <a:buChar char="➢"/>
            </a:pPr>
            <a:r>
              <a:rPr lang="en-GB" sz="1800"/>
              <a:t>Incompréhensible</a:t>
            </a:r>
            <a:endParaRPr sz="1800"/>
          </a:p>
          <a:p>
            <a:pPr indent="-342900" lvl="0" marL="457200" rtl="0" algn="l">
              <a:spcBef>
                <a:spcPts val="0"/>
              </a:spcBef>
              <a:spcAft>
                <a:spcPts val="0"/>
              </a:spcAft>
              <a:buSzPts val="1800"/>
              <a:buChar char="➢"/>
            </a:pPr>
            <a:r>
              <a:rPr lang="en-GB" sz="1800"/>
              <a:t>Impensable</a:t>
            </a:r>
            <a:endParaRPr sz="1800"/>
          </a:p>
          <a:p>
            <a:pPr indent="-342900" lvl="0" marL="457200" rtl="0" algn="l">
              <a:spcBef>
                <a:spcPts val="0"/>
              </a:spcBef>
              <a:spcAft>
                <a:spcPts val="0"/>
              </a:spcAft>
              <a:buSzPts val="1800"/>
              <a:buChar char="➢"/>
            </a:pPr>
            <a:r>
              <a:rPr lang="en-GB" sz="1800"/>
              <a:t>Atroce</a:t>
            </a:r>
            <a:endParaRPr sz="1800"/>
          </a:p>
          <a:p>
            <a:pPr indent="-342900" lvl="0" marL="457200" rtl="0" algn="l">
              <a:spcBef>
                <a:spcPts val="0"/>
              </a:spcBef>
              <a:spcAft>
                <a:spcPts val="0"/>
              </a:spcAft>
              <a:buSzPts val="1800"/>
              <a:buChar char="➢"/>
            </a:pPr>
            <a:r>
              <a:rPr lang="en-GB" sz="1800"/>
              <a:t>Horrible</a:t>
            </a:r>
            <a:endParaRPr sz="1800"/>
          </a:p>
          <a:p>
            <a:pPr indent="-342900" lvl="0" marL="457200" rtl="0" algn="l">
              <a:spcBef>
                <a:spcPts val="0"/>
              </a:spcBef>
              <a:spcAft>
                <a:spcPts val="0"/>
              </a:spcAft>
              <a:buSzPts val="1800"/>
              <a:buChar char="➢"/>
            </a:pPr>
            <a:r>
              <a:rPr lang="en-GB" sz="1800"/>
              <a:t>ridicule</a:t>
            </a:r>
            <a:endParaRPr sz="1800"/>
          </a:p>
          <a:p>
            <a:pPr indent="0" lvl="0" marL="0" rtl="0" algn="l">
              <a:spcBef>
                <a:spcPts val="0"/>
              </a:spcBef>
              <a:spcAft>
                <a:spcPts val="0"/>
              </a:spcAft>
              <a:buNone/>
            </a:pPr>
            <a:r>
              <a:t/>
            </a:r>
            <a:endParaRPr/>
          </a:p>
        </p:txBody>
      </p:sp>
      <p:sp>
        <p:nvSpPr>
          <p:cNvPr id="108" name="Google Shape;108;p20"/>
          <p:cNvSpPr/>
          <p:nvPr/>
        </p:nvSpPr>
        <p:spPr>
          <a:xfrm>
            <a:off x="80350" y="401825"/>
            <a:ext cx="2330700" cy="1155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381000" lvl="0" marL="457200" rtl="0" algn="l">
              <a:spcBef>
                <a:spcPts val="0"/>
              </a:spcBef>
              <a:spcAft>
                <a:spcPts val="0"/>
              </a:spcAft>
              <a:buSzPts val="2400"/>
              <a:buChar char="●"/>
            </a:pPr>
            <a:r>
              <a:rPr lang="en-GB" sz="2400"/>
              <a:t>A mon avis</a:t>
            </a:r>
            <a:endParaRPr sz="2400"/>
          </a:p>
          <a:p>
            <a:pPr indent="-381000" lvl="0" marL="457200" rtl="0" algn="l">
              <a:spcBef>
                <a:spcPts val="0"/>
              </a:spcBef>
              <a:spcAft>
                <a:spcPts val="0"/>
              </a:spcAft>
              <a:buSzPts val="2400"/>
              <a:buChar char="●"/>
            </a:pPr>
            <a:r>
              <a:rPr lang="en-GB" sz="2400"/>
              <a:t>Selon moi</a:t>
            </a:r>
            <a:endParaRPr sz="2400"/>
          </a:p>
        </p:txBody>
      </p:sp>
      <p:sp>
        <p:nvSpPr>
          <p:cNvPr id="109" name="Google Shape;109;p20"/>
          <p:cNvSpPr/>
          <p:nvPr/>
        </p:nvSpPr>
        <p:spPr>
          <a:xfrm>
            <a:off x="2280400" y="231050"/>
            <a:ext cx="2702400" cy="1697700"/>
          </a:xfrm>
          <a:prstGeom prst="rect">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393700" lvl="0" marL="457200" rtl="0" algn="l">
              <a:spcBef>
                <a:spcPts val="0"/>
              </a:spcBef>
              <a:spcAft>
                <a:spcPts val="0"/>
              </a:spcAft>
              <a:buSzPts val="2600"/>
              <a:buChar char="❖"/>
            </a:pPr>
            <a:r>
              <a:rPr lang="en-GB" sz="2600"/>
              <a:t>Je pense que</a:t>
            </a:r>
            <a:endParaRPr sz="2600"/>
          </a:p>
          <a:p>
            <a:pPr indent="-393700" lvl="0" marL="457200" rtl="0" algn="l">
              <a:spcBef>
                <a:spcPts val="0"/>
              </a:spcBef>
              <a:spcAft>
                <a:spcPts val="0"/>
              </a:spcAft>
              <a:buSzPts val="2600"/>
              <a:buChar char="❖"/>
            </a:pPr>
            <a:r>
              <a:rPr lang="en-GB" sz="2600"/>
              <a:t>Je trouve que</a:t>
            </a:r>
            <a:endParaRPr sz="2600"/>
          </a:p>
          <a:p>
            <a:pPr indent="-393700" lvl="0" marL="457200" rtl="0" algn="l">
              <a:spcBef>
                <a:spcPts val="0"/>
              </a:spcBef>
              <a:spcAft>
                <a:spcPts val="0"/>
              </a:spcAft>
              <a:buSzPts val="2600"/>
              <a:buChar char="❖"/>
            </a:pPr>
            <a:r>
              <a:rPr lang="en-GB" sz="2600"/>
              <a:t>Je crois que</a:t>
            </a:r>
            <a:endParaRPr sz="2600"/>
          </a:p>
        </p:txBody>
      </p:sp>
      <p:sp>
        <p:nvSpPr>
          <p:cNvPr id="110" name="Google Shape;110;p20"/>
          <p:cNvSpPr/>
          <p:nvPr/>
        </p:nvSpPr>
        <p:spPr>
          <a:xfrm>
            <a:off x="4572000" y="3636625"/>
            <a:ext cx="1466700" cy="1285800"/>
          </a:xfrm>
          <a:prstGeom prst="ellipse">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3000"/>
              <a:t>c</a:t>
            </a:r>
            <a:r>
              <a:rPr lang="en-GB" sz="3000"/>
              <a:t>’est </a:t>
            </a:r>
            <a:endParaRPr sz="3000"/>
          </a:p>
        </p:txBody>
      </p:sp>
      <p:sp>
        <p:nvSpPr>
          <p:cNvPr id="111" name="Google Shape;111;p20"/>
          <p:cNvSpPr/>
          <p:nvPr/>
        </p:nvSpPr>
        <p:spPr>
          <a:xfrm>
            <a:off x="7202925" y="0"/>
            <a:ext cx="2160000" cy="3013800"/>
          </a:xfrm>
          <a:prstGeom prst="rect">
            <a:avLst/>
          </a:prstGeom>
          <a:solidFill>
            <a:srgbClr val="EA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349250" lvl="0" marL="457200" rtl="0" algn="l">
              <a:spcBef>
                <a:spcPts val="0"/>
              </a:spcBef>
              <a:spcAft>
                <a:spcPts val="0"/>
              </a:spcAft>
              <a:buSzPts val="1900"/>
              <a:buChar char="●"/>
            </a:pPr>
            <a:r>
              <a:rPr lang="en-GB" sz="1900"/>
              <a:t>Raciste</a:t>
            </a:r>
            <a:endParaRPr sz="1900"/>
          </a:p>
          <a:p>
            <a:pPr indent="-349250" lvl="0" marL="457200" rtl="0" algn="l">
              <a:spcBef>
                <a:spcPts val="0"/>
              </a:spcBef>
              <a:spcAft>
                <a:spcPts val="0"/>
              </a:spcAft>
              <a:buSzPts val="1900"/>
              <a:buChar char="●"/>
            </a:pPr>
            <a:r>
              <a:rPr lang="en-GB" sz="1900"/>
              <a:t>Offensif</a:t>
            </a:r>
            <a:endParaRPr sz="1900"/>
          </a:p>
          <a:p>
            <a:pPr indent="-349250" lvl="0" marL="457200" rtl="0" algn="l">
              <a:spcBef>
                <a:spcPts val="0"/>
              </a:spcBef>
              <a:spcAft>
                <a:spcPts val="0"/>
              </a:spcAft>
              <a:buSzPts val="1900"/>
              <a:buChar char="●"/>
            </a:pPr>
            <a:r>
              <a:rPr lang="en-GB" sz="1900"/>
              <a:t>Terrible</a:t>
            </a:r>
            <a:endParaRPr sz="1900"/>
          </a:p>
          <a:p>
            <a:pPr indent="-349250" lvl="0" marL="457200" rtl="0" algn="l">
              <a:spcBef>
                <a:spcPts val="0"/>
              </a:spcBef>
              <a:spcAft>
                <a:spcPts val="0"/>
              </a:spcAft>
              <a:buSzPts val="1900"/>
              <a:buChar char="●"/>
            </a:pPr>
            <a:r>
              <a:rPr lang="en-GB" sz="1900"/>
              <a:t>Choquant</a:t>
            </a:r>
            <a:endParaRPr sz="1900"/>
          </a:p>
          <a:p>
            <a:pPr indent="-349250" lvl="0" marL="457200" rtl="0" algn="l">
              <a:spcBef>
                <a:spcPts val="0"/>
              </a:spcBef>
              <a:spcAft>
                <a:spcPts val="0"/>
              </a:spcAft>
              <a:buSzPts val="1900"/>
              <a:buChar char="●"/>
            </a:pPr>
            <a:r>
              <a:rPr lang="en-GB" sz="1900"/>
              <a:t>Hallucinant</a:t>
            </a:r>
            <a:endParaRPr sz="1900"/>
          </a:p>
          <a:p>
            <a:pPr indent="-349250" lvl="0" marL="457200" rtl="0" algn="l">
              <a:spcBef>
                <a:spcPts val="0"/>
              </a:spcBef>
              <a:spcAft>
                <a:spcPts val="0"/>
              </a:spcAft>
              <a:buSzPts val="1900"/>
              <a:buChar char="●"/>
            </a:pPr>
            <a:r>
              <a:rPr lang="en-GB" sz="1900"/>
              <a:t>Déplorable</a:t>
            </a:r>
            <a:endParaRPr sz="1900"/>
          </a:p>
          <a:p>
            <a:pPr indent="-349250" lvl="0" marL="457200" rtl="0" algn="l">
              <a:spcBef>
                <a:spcPts val="0"/>
              </a:spcBef>
              <a:spcAft>
                <a:spcPts val="0"/>
              </a:spcAft>
              <a:buSzPts val="1900"/>
              <a:buChar char="●"/>
            </a:pPr>
            <a:r>
              <a:rPr lang="en-GB" sz="1900"/>
              <a:t>Cynique</a:t>
            </a:r>
            <a:endParaRPr sz="1900"/>
          </a:p>
          <a:p>
            <a:pPr indent="-349250" lvl="0" marL="457200" rtl="0" algn="l">
              <a:spcBef>
                <a:spcPts val="0"/>
              </a:spcBef>
              <a:spcAft>
                <a:spcPts val="0"/>
              </a:spcAft>
              <a:buSzPts val="1900"/>
              <a:buChar char="●"/>
            </a:pPr>
            <a:r>
              <a:rPr lang="en-GB" sz="1900"/>
              <a:t>Traditionelle</a:t>
            </a:r>
            <a:endParaRPr sz="1900"/>
          </a:p>
          <a:p>
            <a:pPr indent="-349250" lvl="0" marL="457200" rtl="0" algn="l">
              <a:spcBef>
                <a:spcPts val="0"/>
              </a:spcBef>
              <a:spcAft>
                <a:spcPts val="0"/>
              </a:spcAft>
              <a:buSzPts val="1900"/>
              <a:buChar char="●"/>
            </a:pPr>
            <a:r>
              <a:rPr lang="en-GB" sz="1900"/>
              <a:t>démodé</a:t>
            </a:r>
            <a:endParaRPr sz="1900"/>
          </a:p>
          <a:p>
            <a:pPr indent="0" lvl="0" marL="0" rtl="0" algn="l">
              <a:spcBef>
                <a:spcPts val="0"/>
              </a:spcBef>
              <a:spcAft>
                <a:spcPts val="0"/>
              </a:spcAft>
              <a:buNone/>
            </a:pPr>
            <a:r>
              <a:t/>
            </a:r>
            <a:endParaRPr/>
          </a:p>
        </p:txBody>
      </p:sp>
      <p:sp>
        <p:nvSpPr>
          <p:cNvPr id="112" name="Google Shape;112;p20"/>
          <p:cNvSpPr/>
          <p:nvPr/>
        </p:nvSpPr>
        <p:spPr>
          <a:xfrm>
            <a:off x="8058950" y="2692325"/>
            <a:ext cx="1085100" cy="1506900"/>
          </a:xfrm>
          <a:prstGeom prst="curvedLeftArrow">
            <a:avLst>
              <a:gd fmla="val 25000" name="adj1"/>
              <a:gd fmla="val 50000" name="adj2"/>
              <a:gd fmla="val 25000" name="adj3"/>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20"/>
          <p:cNvSpPr/>
          <p:nvPr/>
        </p:nvSpPr>
        <p:spPr>
          <a:xfrm>
            <a:off x="6138050" y="3254875"/>
            <a:ext cx="1920888" cy="1737936"/>
          </a:xfrm>
          <a:prstGeom prst="cloud">
            <a:avLst/>
          </a:prstGeom>
          <a:solidFill>
            <a:srgbClr val="FFD9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2300"/>
              <a:t>Parce que  / </a:t>
            </a:r>
            <a:endParaRPr sz="2300"/>
          </a:p>
          <a:p>
            <a:pPr indent="0" lvl="0" marL="0" rtl="0" algn="l">
              <a:spcBef>
                <a:spcPts val="0"/>
              </a:spcBef>
              <a:spcAft>
                <a:spcPts val="0"/>
              </a:spcAft>
              <a:buNone/>
            </a:pPr>
            <a:r>
              <a:rPr lang="en-GB" sz="2300"/>
              <a:t>car</a:t>
            </a:r>
            <a:endParaRPr sz="2300"/>
          </a:p>
        </p:txBody>
      </p:sp>
      <p:sp>
        <p:nvSpPr>
          <p:cNvPr id="114" name="Google Shape;114;p20"/>
          <p:cNvSpPr txBox="1"/>
          <p:nvPr/>
        </p:nvSpPr>
        <p:spPr>
          <a:xfrm>
            <a:off x="5073175" y="401825"/>
            <a:ext cx="2210100" cy="2662800"/>
          </a:xfrm>
          <a:prstGeom prst="rect">
            <a:avLst/>
          </a:prstGeom>
          <a:noFill/>
          <a:ln>
            <a:noFill/>
          </a:ln>
        </p:spPr>
        <p:txBody>
          <a:bodyPr anchorCtr="0" anchor="t" bIns="91425" lIns="91425" spcFirstLastPara="1" rIns="91425" wrap="square" tIns="91425">
            <a:spAutoFit/>
          </a:bodyPr>
          <a:lstStyle/>
          <a:p>
            <a:pPr indent="-374650" lvl="0" marL="457200" rtl="0" algn="l">
              <a:spcBef>
                <a:spcPts val="0"/>
              </a:spcBef>
              <a:spcAft>
                <a:spcPts val="0"/>
              </a:spcAft>
              <a:buSzPts val="2300"/>
              <a:buChar char="❏"/>
            </a:pPr>
            <a:r>
              <a:rPr lang="en-GB" sz="2300">
                <a:highlight>
                  <a:schemeClr val="lt1"/>
                </a:highlight>
              </a:rPr>
              <a:t>L</a:t>
            </a:r>
            <a:r>
              <a:rPr lang="en-GB" sz="2300">
                <a:solidFill>
                  <a:srgbClr val="FF00FF"/>
                </a:solidFill>
                <a:highlight>
                  <a:schemeClr val="lt1"/>
                </a:highlight>
              </a:rPr>
              <a:t>a</a:t>
            </a:r>
            <a:r>
              <a:rPr lang="en-GB" sz="2300">
                <a:highlight>
                  <a:schemeClr val="lt1"/>
                </a:highlight>
              </a:rPr>
              <a:t> photo est</a:t>
            </a:r>
            <a:endParaRPr sz="2300">
              <a:highlight>
                <a:schemeClr val="lt1"/>
              </a:highlight>
            </a:endParaRPr>
          </a:p>
          <a:p>
            <a:pPr indent="-374650" lvl="0" marL="457200" rtl="0" algn="l">
              <a:spcBef>
                <a:spcPts val="0"/>
              </a:spcBef>
              <a:spcAft>
                <a:spcPts val="0"/>
              </a:spcAft>
              <a:buSzPts val="2300"/>
              <a:buChar char="❏"/>
            </a:pPr>
            <a:r>
              <a:rPr lang="en-GB" sz="2300">
                <a:highlight>
                  <a:schemeClr val="lt1"/>
                </a:highlight>
              </a:rPr>
              <a:t>L</a:t>
            </a:r>
            <a:r>
              <a:rPr lang="en-GB" sz="2300">
                <a:solidFill>
                  <a:srgbClr val="FF00FF"/>
                </a:solidFill>
                <a:highlight>
                  <a:schemeClr val="lt1"/>
                </a:highlight>
              </a:rPr>
              <a:t>a</a:t>
            </a:r>
            <a:r>
              <a:rPr lang="en-GB" sz="2300">
                <a:highlight>
                  <a:schemeClr val="lt1"/>
                </a:highlight>
              </a:rPr>
              <a:t> tradition est</a:t>
            </a:r>
            <a:endParaRPr sz="2300">
              <a:highlight>
                <a:schemeClr val="lt1"/>
              </a:highlight>
            </a:endParaRPr>
          </a:p>
          <a:p>
            <a:pPr indent="-374650" lvl="0" marL="457200" rtl="0" algn="l">
              <a:spcBef>
                <a:spcPts val="0"/>
              </a:spcBef>
              <a:spcAft>
                <a:spcPts val="0"/>
              </a:spcAft>
              <a:buSzPts val="2300"/>
              <a:buChar char="❏"/>
            </a:pPr>
            <a:r>
              <a:rPr lang="en-GB" sz="2300">
                <a:highlight>
                  <a:schemeClr val="lt1"/>
                </a:highlight>
              </a:rPr>
              <a:t>L</a:t>
            </a:r>
            <a:r>
              <a:rPr lang="en-GB" sz="2300">
                <a:solidFill>
                  <a:srgbClr val="FF00FF"/>
                </a:solidFill>
                <a:highlight>
                  <a:schemeClr val="lt1"/>
                </a:highlight>
              </a:rPr>
              <a:t>a</a:t>
            </a:r>
            <a:r>
              <a:rPr lang="en-GB" sz="2300">
                <a:highlight>
                  <a:schemeClr val="lt1"/>
                </a:highlight>
              </a:rPr>
              <a:t> célébration est</a:t>
            </a:r>
            <a:endParaRPr sz="2300">
              <a:highlight>
                <a:schemeClr val="lt1"/>
              </a:highligh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CCCC"/>
        </a:solidFill>
      </p:bgPr>
    </p:bg>
    <p:spTree>
      <p:nvGrpSpPr>
        <p:cNvPr id="118" name="Shape 118"/>
        <p:cNvGrpSpPr/>
        <p:nvPr/>
      </p:nvGrpSpPr>
      <p:grpSpPr>
        <a:xfrm>
          <a:off x="0" y="0"/>
          <a:ext cx="0" cy="0"/>
          <a:chOff x="0" y="0"/>
          <a:chExt cx="0" cy="0"/>
        </a:xfrm>
      </p:grpSpPr>
      <p:sp>
        <p:nvSpPr>
          <p:cNvPr id="119" name="Google Shape;119;p21"/>
          <p:cNvSpPr txBox="1"/>
          <p:nvPr>
            <p:ph type="title"/>
          </p:nvPr>
        </p:nvSpPr>
        <p:spPr>
          <a:xfrm>
            <a:off x="311700" y="0"/>
            <a:ext cx="4893000" cy="1017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Les origines du Père Fouettard</a:t>
            </a:r>
            <a:endParaRPr/>
          </a:p>
        </p:txBody>
      </p:sp>
      <p:pic>
        <p:nvPicPr>
          <p:cNvPr id="120" name="Google Shape;120;p21"/>
          <p:cNvPicPr preferRelativeResize="0"/>
          <p:nvPr/>
        </p:nvPicPr>
        <p:blipFill>
          <a:blip r:embed="rId3">
            <a:alphaModFix/>
          </a:blip>
          <a:stretch>
            <a:fillRect/>
          </a:stretch>
        </p:blipFill>
        <p:spPr>
          <a:xfrm>
            <a:off x="4998774" y="0"/>
            <a:ext cx="3613202" cy="5143500"/>
          </a:xfrm>
          <a:prstGeom prst="rect">
            <a:avLst/>
          </a:prstGeom>
          <a:noFill/>
          <a:ln>
            <a:noFill/>
          </a:ln>
        </p:spPr>
      </p:pic>
      <p:pic>
        <p:nvPicPr>
          <p:cNvPr id="121" name="Google Shape;121;p21"/>
          <p:cNvPicPr preferRelativeResize="0"/>
          <p:nvPr/>
        </p:nvPicPr>
        <p:blipFill>
          <a:blip r:embed="rId4">
            <a:alphaModFix/>
          </a:blip>
          <a:stretch>
            <a:fillRect/>
          </a:stretch>
        </p:blipFill>
        <p:spPr>
          <a:xfrm>
            <a:off x="668025" y="1170000"/>
            <a:ext cx="3178800" cy="3973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